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57"/>
  </p:notesMasterIdLst>
  <p:sldIdLst>
    <p:sldId id="256" r:id="rId5"/>
    <p:sldId id="258" r:id="rId6"/>
    <p:sldId id="262" r:id="rId7"/>
    <p:sldId id="345" r:id="rId8"/>
    <p:sldId id="384" r:id="rId9"/>
    <p:sldId id="385" r:id="rId10"/>
    <p:sldId id="386" r:id="rId11"/>
    <p:sldId id="387" r:id="rId12"/>
    <p:sldId id="388" r:id="rId13"/>
    <p:sldId id="391" r:id="rId14"/>
    <p:sldId id="341" r:id="rId15"/>
    <p:sldId id="355" r:id="rId16"/>
    <p:sldId id="358" r:id="rId17"/>
    <p:sldId id="485" r:id="rId18"/>
    <p:sldId id="396" r:id="rId19"/>
    <p:sldId id="342" r:id="rId20"/>
    <p:sldId id="469" r:id="rId21"/>
    <p:sldId id="471" r:id="rId22"/>
    <p:sldId id="343" r:id="rId23"/>
    <p:sldId id="369" r:id="rId24"/>
    <p:sldId id="371" r:id="rId25"/>
    <p:sldId id="486" r:id="rId26"/>
    <p:sldId id="401" r:id="rId27"/>
    <p:sldId id="452" r:id="rId28"/>
    <p:sldId id="455" r:id="rId29"/>
    <p:sldId id="458" r:id="rId30"/>
    <p:sldId id="457" r:id="rId31"/>
    <p:sldId id="476" r:id="rId32"/>
    <p:sldId id="460" r:id="rId33"/>
    <p:sldId id="466" r:id="rId34"/>
    <p:sldId id="467" r:id="rId35"/>
    <p:sldId id="344" r:id="rId36"/>
    <p:sldId id="376" r:id="rId37"/>
    <p:sldId id="413" r:id="rId38"/>
    <p:sldId id="414" r:id="rId39"/>
    <p:sldId id="425" r:id="rId40"/>
    <p:sldId id="418" r:id="rId41"/>
    <p:sldId id="419" r:id="rId42"/>
    <p:sldId id="429" r:id="rId43"/>
    <p:sldId id="482" r:id="rId44"/>
    <p:sldId id="484" r:id="rId45"/>
    <p:sldId id="444" r:id="rId46"/>
    <p:sldId id="434" r:id="rId47"/>
    <p:sldId id="436" r:id="rId48"/>
    <p:sldId id="430" r:id="rId49"/>
    <p:sldId id="426" r:id="rId50"/>
    <p:sldId id="478" r:id="rId51"/>
    <p:sldId id="447" r:id="rId52"/>
    <p:sldId id="448" r:id="rId53"/>
    <p:sldId id="450" r:id="rId54"/>
    <p:sldId id="481" r:id="rId55"/>
    <p:sldId id="315" r:id="rId5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8"/>
    </p:embeddedFont>
    <p:embeddedFont>
      <p:font typeface="Alata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ontserrat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3BA48-5D94-47F8-B15D-A6F130F89293}" v="525" dt="2022-10-07T13:34:52.383"/>
  </p1510:revLst>
</p1510:revInfo>
</file>

<file path=ppt/tableStyles.xml><?xml version="1.0" encoding="utf-8"?>
<a:tblStyleLst xmlns:a="http://schemas.openxmlformats.org/drawingml/2006/main" def="{2C411E83-E46C-4E67-9B52-04F73D617ABE}">
  <a:tblStyle styleId="{2C411E83-E46C-4E67-9B52-04F73D617A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19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623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59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345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262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457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10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937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9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45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548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78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983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67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66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323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734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74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80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88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414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142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7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Adjuvant chemotherapy: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hỗ</a:t>
            </a:r>
            <a:r>
              <a:rPr lang="en-US"/>
              <a:t> </a:t>
            </a:r>
            <a:r>
              <a:rPr lang="en-US" err="1"/>
              <a:t>trợ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9914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145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841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24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546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444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2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321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337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88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39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7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003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91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364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989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1886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Hạch</a:t>
            </a:r>
            <a:r>
              <a:rPr lang="en-US"/>
              <a:t> 16. </a:t>
            </a:r>
            <a:r>
              <a:rPr lang="en-US" err="1"/>
              <a:t>hạch</a:t>
            </a:r>
            <a:r>
              <a:rPr lang="en-US"/>
              <a:t> </a:t>
            </a:r>
            <a:r>
              <a:rPr lang="en-US" err="1"/>
              <a:t>cạnh</a:t>
            </a:r>
            <a:r>
              <a:rPr lang="en-US"/>
              <a:t> </a:t>
            </a:r>
            <a:r>
              <a:rPr lang="en-US" err="1"/>
              <a:t>đm</a:t>
            </a:r>
            <a:r>
              <a:rPr lang="en-US"/>
              <a:t> chủ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401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11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Giai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tiên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 5 </a:t>
            </a:r>
            <a:r>
              <a:rPr lang="en-US" err="1"/>
              <a:t>năm</a:t>
            </a:r>
            <a:r>
              <a:rPr lang="en-US"/>
              <a:t>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do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vc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góp</a:t>
            </a:r>
            <a:r>
              <a:rPr lang="en-US"/>
              <a:t>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tỉ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bn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70339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816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dcc031ca31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dcc031ca31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88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1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9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13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45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73" r:id="rId4"/>
    <p:sldLayoutId id="2147483674" r:id="rId5"/>
    <p:sldLayoutId id="2147483675" r:id="rId6"/>
    <p:sldLayoutId id="2147483676" r:id="rId7"/>
    <p:sldLayoutId id="214748368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6"/>
          <p:cNvGrpSpPr/>
          <p:nvPr/>
        </p:nvGrpSpPr>
        <p:grpSpPr>
          <a:xfrm>
            <a:off x="4714028" y="873441"/>
            <a:ext cx="4509041" cy="3554532"/>
            <a:chOff x="4398025" y="622868"/>
            <a:chExt cx="4671130" cy="3682308"/>
          </a:xfrm>
        </p:grpSpPr>
        <p:sp>
          <p:nvSpPr>
            <p:cNvPr id="326" name="Google Shape;326;p36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36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41" name="Google Shape;341;p36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6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6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6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36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9" name="Google Shape;389;p36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" name="Google Shape;397;p36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6"/>
          <p:cNvSpPr txBox="1">
            <a:spLocks noGrp="1"/>
          </p:cNvSpPr>
          <p:nvPr>
            <p:ph type="ctrTitle"/>
          </p:nvPr>
        </p:nvSpPr>
        <p:spPr>
          <a:xfrm>
            <a:off x="207893" y="902181"/>
            <a:ext cx="4775318" cy="1809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b="1" u="sng"/>
              <a:t>CHUYÊN ĐỀ</a:t>
            </a:r>
            <a:r>
              <a:rPr lang="vi-VN"/>
              <a:t>:</a:t>
            </a:r>
            <a:r>
              <a:rPr lang="en-US"/>
              <a:t> </a:t>
            </a:r>
            <a:br>
              <a:rPr lang="en-US"/>
            </a:br>
            <a:r>
              <a:rPr lang="en-US" sz="2800"/>
              <a:t>TIẾP CẬN CHẨN ĐOÁN VÀ ĐIỀU TRỊ </a:t>
            </a:r>
            <a:r>
              <a:rPr lang="vi-VN" sz="2800"/>
              <a:t>UNG THƯ DẠ DÀY</a:t>
            </a:r>
            <a:endParaRPr sz="2800"/>
          </a:p>
        </p:txBody>
      </p:sp>
      <p:sp>
        <p:nvSpPr>
          <p:cNvPr id="402" name="Google Shape;402;p36"/>
          <p:cNvSpPr txBox="1">
            <a:spLocks noGrp="1"/>
          </p:cNvSpPr>
          <p:nvPr>
            <p:ph type="subTitle" idx="1"/>
          </p:nvPr>
        </p:nvSpPr>
        <p:spPr>
          <a:xfrm>
            <a:off x="31266" y="2912447"/>
            <a:ext cx="4713712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 viên </a:t>
            </a:r>
            <a:r>
              <a:rPr lang="vi-VN" sz="17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vi-VN" sz="17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7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bày</a:t>
            </a:r>
            <a:r>
              <a:rPr lang="vi-VN" sz="17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Cù Thanh Việt – Y17E – </a:t>
            </a:r>
            <a:r>
              <a:rPr lang="vi-VN" sz="17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</a:t>
            </a:r>
            <a:r>
              <a:rPr lang="vi-VN" sz="17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29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MSSV: 111170394</a:t>
            </a:r>
          </a:p>
        </p:txBody>
      </p:sp>
      <p:sp>
        <p:nvSpPr>
          <p:cNvPr id="403" name="Google Shape;403;p36"/>
          <p:cNvSpPr/>
          <p:nvPr/>
        </p:nvSpPr>
        <p:spPr>
          <a:xfrm>
            <a:off x="4590686" y="397261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8392213" y="18710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 rot="2700000">
            <a:off x="4462786" y="35669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5264032" y="2087088"/>
            <a:ext cx="227477" cy="227477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5162638" y="1622430"/>
            <a:ext cx="430242" cy="425873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F77173-EBD1-DF18-9661-35A73C5B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50" y="1733947"/>
            <a:ext cx="6526716" cy="2698500"/>
          </a:xfrm>
        </p:spPr>
        <p:txBody>
          <a:bodyPr/>
          <a:lstStyle/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ác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vi-VN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nguy cơ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cao hơn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20% so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O, B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AB </a:t>
            </a:r>
          </a:p>
          <a:p>
            <a:pPr marL="146050" indent="0">
              <a:buNone/>
            </a:pPr>
            <a:endParaRPr lang="vi-VN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766D8-845C-F22B-6E3A-6BC0BB2C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9" y="1068850"/>
            <a:ext cx="5947757" cy="468000"/>
          </a:xfrm>
        </p:spPr>
        <p:txBody>
          <a:bodyPr/>
          <a:lstStyle/>
          <a:p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yếu</a:t>
            </a:r>
            <a:r>
              <a:rPr lang="vi-VN"/>
              <a:t> </a:t>
            </a:r>
            <a:r>
              <a:rPr lang="vi-VN" err="1"/>
              <a:t>tố</a:t>
            </a:r>
            <a:r>
              <a:rPr lang="vi-VN"/>
              <a:t> nguy cơ </a:t>
            </a:r>
            <a:r>
              <a:rPr lang="vi-VN" err="1"/>
              <a:t>khác</a:t>
            </a:r>
            <a:r>
              <a:rPr lang="vi-VN"/>
              <a:t> 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9606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671003" y="1920480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SƠ LƯỢC VỀ GIẢI PHẪU</a:t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2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22" name="Google Shape;522;p42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23" name="Google Shape;523;p42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2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2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2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2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2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2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2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2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2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2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2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42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42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89" name="Google Shape;589;p42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42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84681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8D2F-CFC0-6E8F-27AF-66ECB256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062DE0-4093-593A-A964-4461EB45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49" y="1224300"/>
            <a:ext cx="3652477" cy="3527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241E3-EFCA-F5FB-8BEB-CF1F98B51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76" y="1224300"/>
            <a:ext cx="3554393" cy="34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871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AD295C-D41A-93F4-A396-88EE892AC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625" y="1675560"/>
            <a:ext cx="3373038" cy="4197205"/>
          </a:xfrm>
        </p:spPr>
        <p:txBody>
          <a:bodyPr/>
          <a:lstStyle/>
          <a:p>
            <a:pPr marL="146050" indent="0">
              <a:buNone/>
            </a:pP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Thanh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serosa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thanh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subserosa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Cơ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muscularis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niêm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submucosa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Niêm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mucosa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CC270-FB54-C486-C5BF-C368BB4C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549600"/>
            <a:ext cx="4123863" cy="468000"/>
          </a:xfrm>
        </p:spPr>
        <p:txBody>
          <a:bodyPr/>
          <a:lstStyle/>
          <a:p>
            <a:r>
              <a:rPr lang="vi-VN" err="1"/>
              <a:t>Cấu</a:t>
            </a:r>
            <a:r>
              <a:rPr lang="vi-VN"/>
              <a:t> </a:t>
            </a: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dạ</a:t>
            </a:r>
            <a:r>
              <a:rPr lang="vi-VN"/>
              <a:t> </a:t>
            </a:r>
            <a:r>
              <a:rPr lang="vi-VN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B2FCA0-ACF2-A025-A353-12647C5B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82" y="1224300"/>
            <a:ext cx="4617094" cy="27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648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66D8-845C-F22B-6E3A-6BC0BB2C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50" y="652317"/>
            <a:ext cx="5947757" cy="468000"/>
          </a:xfrm>
        </p:spPr>
        <p:txBody>
          <a:bodyPr/>
          <a:lstStyle/>
          <a:p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2E5CA0-3309-F9F1-83A8-98417017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" y="1510657"/>
            <a:ext cx="4908996" cy="293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32A3C-DD4C-F257-0347-DAC82E791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971" y="1401612"/>
            <a:ext cx="4145272" cy="31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7089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0AFE5C-1238-9873-5CAC-63BA2A10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95" y="1299757"/>
            <a:ext cx="4872881" cy="3249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BE7D9-6312-33D6-72E0-C17D3CD8690A}"/>
              </a:ext>
            </a:extLst>
          </p:cNvPr>
          <p:cNvSpPr txBox="1"/>
          <p:nvPr/>
        </p:nvSpPr>
        <p:spPr>
          <a:xfrm>
            <a:off x="597750" y="1610017"/>
            <a:ext cx="36040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Chặng</a:t>
            </a:r>
            <a:r>
              <a:rPr lang="en-US" sz="1600" b="1" i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1,2,3,4,5,6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1600" b="1" i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Chặng</a:t>
            </a:r>
            <a:r>
              <a:rPr lang="en-US" sz="1600" b="1" i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2: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7,8,9,10,11,12.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phía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tuỵ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dọc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1600" b="1" i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Chặng</a:t>
            </a:r>
            <a:r>
              <a:rPr lang="en-US" sz="1600" b="1" i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13,14,15,16.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ống</a:t>
            </a:r>
            <a:r>
              <a:rPr lang="en-US" sz="1600" b="0" i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endParaRPr lang="en-US" sz="1600" b="0" i="0">
              <a:solidFill>
                <a:schemeClr val="accent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442A1E-D317-5FD4-1AD7-C4D0C7D1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33" y="742458"/>
            <a:ext cx="5947757" cy="468000"/>
          </a:xfrm>
        </p:spPr>
        <p:txBody>
          <a:bodyPr/>
          <a:lstStyle/>
          <a:p>
            <a:r>
              <a:rPr lang="en-US" err="1"/>
              <a:t>Hạch</a:t>
            </a:r>
            <a:r>
              <a:rPr lang="en-US"/>
              <a:t> </a:t>
            </a:r>
            <a:r>
              <a:rPr lang="en-US" err="1"/>
              <a:t>bạch</a:t>
            </a:r>
            <a:r>
              <a:rPr lang="en-US"/>
              <a:t> huyết</a:t>
            </a:r>
          </a:p>
        </p:txBody>
      </p:sp>
    </p:spTree>
    <p:extLst>
      <p:ext uri="{BB962C8B-B14F-4D97-AF65-F5344CB8AC3E}">
        <p14:creationId xmlns:p14="http://schemas.microsoft.com/office/powerpoint/2010/main" val="5471577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172474" y="1381281"/>
            <a:ext cx="3906821" cy="1719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GIẢI PHẪU BỆNH </a:t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2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22" name="Google Shape;522;p42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23" name="Google Shape;523;p42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2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2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2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2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2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2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2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2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2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2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2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42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42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89" name="Google Shape;589;p42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42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4F9808-7A0B-6BFD-105D-7103C1622102}"/>
              </a:ext>
            </a:extLst>
          </p:cNvPr>
          <p:cNvSpPr txBox="1"/>
          <p:nvPr/>
        </p:nvSpPr>
        <p:spPr>
          <a:xfrm>
            <a:off x="806008" y="2981553"/>
            <a:ext cx="36531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indent="0">
              <a:buNone/>
            </a:pP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95%: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thư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mô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5%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Ung thư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vảy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U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GIST 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</a:t>
            </a:r>
            <a:r>
              <a:rPr lang="vi-VN" sz="160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Lymphoma</a:t>
            </a:r>
            <a:r>
              <a:rPr lang="vi-VN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</a:t>
            </a:r>
            <a:endParaRPr lang="vi-VN" sz="16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7785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61C922-FD19-0ECE-C200-40B0ACFE3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323" y="551150"/>
            <a:ext cx="3095161" cy="426786"/>
          </a:xfrm>
        </p:spPr>
        <p:txBody>
          <a:bodyPr/>
          <a:lstStyle/>
          <a:p>
            <a:pPr marL="146050" indent="0">
              <a:buNone/>
            </a:pPr>
            <a:r>
              <a:rPr lang="vi-VN" sz="1300" b="1"/>
              <a:t>Phân </a:t>
            </a:r>
            <a:r>
              <a:rPr lang="vi-VN" sz="1300" b="1" err="1"/>
              <a:t>loại</a:t>
            </a:r>
            <a:r>
              <a:rPr lang="vi-VN" sz="1300" b="1"/>
              <a:t> </a:t>
            </a:r>
            <a:r>
              <a:rPr lang="vi-VN" sz="1300" b="1" err="1"/>
              <a:t>đại</a:t>
            </a:r>
            <a:r>
              <a:rPr lang="vi-VN" sz="1300" b="1"/>
              <a:t> </a:t>
            </a:r>
            <a:r>
              <a:rPr lang="vi-VN" sz="1300" b="1" err="1"/>
              <a:t>thể</a:t>
            </a:r>
            <a:r>
              <a:rPr lang="vi-VN" sz="1300" b="1"/>
              <a:t> ung thư </a:t>
            </a:r>
            <a:r>
              <a:rPr lang="vi-VN" sz="1300" b="1" err="1"/>
              <a:t>dạ</a:t>
            </a:r>
            <a:r>
              <a:rPr lang="vi-VN" sz="1300" b="1"/>
              <a:t> </a:t>
            </a:r>
            <a:r>
              <a:rPr lang="vi-VN" sz="1300" b="1" err="1"/>
              <a:t>dày</a:t>
            </a:r>
            <a:r>
              <a:rPr lang="vi-VN" sz="1300" b="1"/>
              <a:t> </a:t>
            </a:r>
            <a:r>
              <a:rPr lang="vi-VN" sz="1300" b="1" err="1"/>
              <a:t>sớm</a:t>
            </a:r>
            <a:r>
              <a:rPr lang="vi-VN" sz="1300" b="1"/>
              <a:t> theo </a:t>
            </a:r>
            <a:r>
              <a:rPr lang="vi-VN" sz="1300" b="1" err="1"/>
              <a:t>Hội</a:t>
            </a:r>
            <a:r>
              <a:rPr lang="vi-VN" sz="1300" b="1"/>
              <a:t> Ung thư </a:t>
            </a:r>
            <a:r>
              <a:rPr lang="vi-VN" sz="1300" b="1" err="1"/>
              <a:t>Dạ</a:t>
            </a:r>
            <a:r>
              <a:rPr lang="vi-VN" sz="1300" b="1"/>
              <a:t> </a:t>
            </a:r>
            <a:r>
              <a:rPr lang="vi-VN" sz="1300" b="1" err="1"/>
              <a:t>dày</a:t>
            </a:r>
            <a:r>
              <a:rPr lang="vi-VN" sz="1300" b="1"/>
              <a:t> </a:t>
            </a:r>
            <a:r>
              <a:rPr lang="vi-VN" sz="1300" b="1" err="1"/>
              <a:t>Nhật</a:t>
            </a:r>
            <a:r>
              <a:rPr lang="vi-VN" sz="1300" b="1"/>
              <a:t> </a:t>
            </a:r>
            <a:r>
              <a:rPr lang="vi-VN" sz="1300" b="1" err="1"/>
              <a:t>Bản</a:t>
            </a:r>
            <a:endParaRPr lang="en-US" sz="1300" b="1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B63C9C-6BA4-B66C-F24B-F8FECB4F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753" y="1657448"/>
            <a:ext cx="3244844" cy="2502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DA5E1-E761-C2CA-3CB0-D5D44630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57" y="1511122"/>
            <a:ext cx="3095161" cy="268335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1EC4CFC-64BD-6AF9-7F49-931E0DBA79B2}"/>
              </a:ext>
            </a:extLst>
          </p:cNvPr>
          <p:cNvSpPr txBox="1">
            <a:spLocks/>
          </p:cNvSpPr>
          <p:nvPr/>
        </p:nvSpPr>
        <p:spPr>
          <a:xfrm>
            <a:off x="5528852" y="572498"/>
            <a:ext cx="3095161" cy="42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lpha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roman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rabi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lpha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roman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rabi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lpha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roman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46050" indent="0">
              <a:buFont typeface="Montserrat"/>
              <a:buNone/>
            </a:pPr>
            <a:r>
              <a:rPr lang="vi-VN" sz="1300" b="1"/>
              <a:t>Phân </a:t>
            </a:r>
            <a:r>
              <a:rPr lang="vi-VN" sz="1300" b="1" err="1"/>
              <a:t>loại</a:t>
            </a:r>
            <a:r>
              <a:rPr lang="vi-VN" sz="1300" b="1"/>
              <a:t> </a:t>
            </a:r>
            <a:r>
              <a:rPr lang="vi-VN" sz="1300" b="1" err="1"/>
              <a:t>đại</a:t>
            </a:r>
            <a:r>
              <a:rPr lang="vi-VN" sz="1300" b="1"/>
              <a:t> </a:t>
            </a:r>
            <a:r>
              <a:rPr lang="vi-VN" sz="1300" b="1" err="1"/>
              <a:t>thể</a:t>
            </a:r>
            <a:r>
              <a:rPr lang="vi-VN" sz="1300" b="1"/>
              <a:t> ung thư </a:t>
            </a:r>
            <a:r>
              <a:rPr lang="vi-VN" sz="1300" b="1" err="1"/>
              <a:t>dạ</a:t>
            </a:r>
            <a:r>
              <a:rPr lang="vi-VN" sz="1300" b="1"/>
              <a:t> </a:t>
            </a:r>
            <a:r>
              <a:rPr lang="vi-VN" sz="1300" b="1" err="1"/>
              <a:t>dày</a:t>
            </a:r>
            <a:r>
              <a:rPr lang="en-US" sz="1300" b="1"/>
              <a:t> </a:t>
            </a:r>
            <a:r>
              <a:rPr lang="en-US" sz="1300" b="1" err="1"/>
              <a:t>tiến</a:t>
            </a:r>
            <a:r>
              <a:rPr lang="en-US" sz="1300" b="1"/>
              <a:t> </a:t>
            </a:r>
            <a:r>
              <a:rPr lang="en-US" sz="1300" b="1" err="1"/>
              <a:t>triển</a:t>
            </a:r>
            <a:r>
              <a:rPr lang="vi-VN" sz="1300" b="1"/>
              <a:t> theo </a:t>
            </a:r>
            <a:r>
              <a:rPr lang="vi-VN" sz="1300" b="1" err="1"/>
              <a:t>Hội</a:t>
            </a:r>
            <a:r>
              <a:rPr lang="vi-VN" sz="1300" b="1"/>
              <a:t> Ung thư </a:t>
            </a:r>
            <a:r>
              <a:rPr lang="vi-VN" sz="1300" b="1" err="1"/>
              <a:t>Dạ</a:t>
            </a:r>
            <a:r>
              <a:rPr lang="vi-VN" sz="1300" b="1"/>
              <a:t> </a:t>
            </a:r>
            <a:r>
              <a:rPr lang="vi-VN" sz="1300" b="1" err="1"/>
              <a:t>dày</a:t>
            </a:r>
            <a:r>
              <a:rPr lang="vi-VN" sz="1300" b="1"/>
              <a:t> </a:t>
            </a:r>
            <a:r>
              <a:rPr lang="vi-VN" sz="1300" b="1" err="1"/>
              <a:t>Nhật</a:t>
            </a:r>
            <a:r>
              <a:rPr lang="vi-VN" sz="1300" b="1"/>
              <a:t> </a:t>
            </a:r>
            <a:r>
              <a:rPr lang="vi-VN" sz="1300" b="1" err="1"/>
              <a:t>Bản</a:t>
            </a:r>
            <a:endParaRPr lang="en-US" sz="1300" b="1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4D96005-11F6-A124-5B6B-4EEE59F88A8D}"/>
              </a:ext>
            </a:extLst>
          </p:cNvPr>
          <p:cNvSpPr txBox="1">
            <a:spLocks/>
          </p:cNvSpPr>
          <p:nvPr/>
        </p:nvSpPr>
        <p:spPr>
          <a:xfrm>
            <a:off x="201230" y="597008"/>
            <a:ext cx="2428145" cy="365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lpha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roman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rabi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lpha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roman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rabi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alpha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AutoNum type="romanLcPeriod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46050" indent="0" algn="ctr">
              <a:buFont typeface="Montserrat"/>
              <a:buNone/>
            </a:pPr>
            <a:r>
              <a:rPr lang="vi-VN" sz="1300" b="1"/>
              <a:t>Phân </a:t>
            </a:r>
            <a:r>
              <a:rPr lang="vi-VN" sz="1300" b="1" err="1"/>
              <a:t>loại</a:t>
            </a:r>
            <a:r>
              <a:rPr lang="vi-VN" sz="1300" b="1"/>
              <a:t> </a:t>
            </a:r>
            <a:r>
              <a:rPr lang="vi-VN" sz="1300" b="1" err="1"/>
              <a:t>đại</a:t>
            </a:r>
            <a:r>
              <a:rPr lang="vi-VN" sz="1300" b="1"/>
              <a:t> </a:t>
            </a:r>
            <a:r>
              <a:rPr lang="vi-VN" sz="1300" b="1" err="1"/>
              <a:t>thể</a:t>
            </a:r>
            <a:r>
              <a:rPr lang="vi-VN" sz="1300" b="1"/>
              <a:t> ung thư </a:t>
            </a:r>
            <a:r>
              <a:rPr lang="vi-VN" sz="1300" b="1" err="1"/>
              <a:t>dạ</a:t>
            </a:r>
            <a:r>
              <a:rPr lang="vi-VN" sz="1300" b="1"/>
              <a:t> </a:t>
            </a:r>
            <a:r>
              <a:rPr lang="vi-VN" sz="1300" b="1" err="1"/>
              <a:t>dày</a:t>
            </a:r>
            <a:r>
              <a:rPr lang="vi-VN" sz="1300" b="1"/>
              <a:t> theo </a:t>
            </a:r>
            <a:r>
              <a:rPr lang="vi-VN" sz="1300" b="1" err="1"/>
              <a:t>Borrmann</a:t>
            </a:r>
            <a:endParaRPr lang="en-US" sz="13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F3185-C042-A3FF-8EF3-4614B10F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30" y="1511122"/>
            <a:ext cx="2300517" cy="30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4648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35B9-938D-94EB-0D0D-6A71DB05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0" y="742595"/>
            <a:ext cx="1295643" cy="468000"/>
          </a:xfrm>
        </p:spPr>
        <p:txBody>
          <a:bodyPr/>
          <a:lstStyle/>
          <a:p>
            <a:r>
              <a:rPr lang="vi-VN"/>
              <a:t>Vi </a:t>
            </a:r>
            <a:r>
              <a:rPr lang="vi-VN" err="1"/>
              <a:t>thể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46247A-677B-B5D1-4DFC-549F21F2F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9812"/>
              </p:ext>
            </p:extLst>
          </p:nvPr>
        </p:nvGraphicFramePr>
        <p:xfrm>
          <a:off x="1318621" y="1610290"/>
          <a:ext cx="6389266" cy="2739806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3194633">
                  <a:extLst>
                    <a:ext uri="{9D8B030D-6E8A-4147-A177-3AD203B41FA5}">
                      <a16:colId xmlns:a16="http://schemas.microsoft.com/office/drawing/2014/main" val="2546088878"/>
                    </a:ext>
                  </a:extLst>
                </a:gridCol>
                <a:gridCol w="3194633">
                  <a:extLst>
                    <a:ext uri="{9D8B030D-6E8A-4147-A177-3AD203B41FA5}">
                      <a16:colId xmlns:a16="http://schemas.microsoft.com/office/drawing/2014/main" val="947385674"/>
                    </a:ext>
                  </a:extLst>
                </a:gridCol>
              </a:tblGrid>
              <a:tr h="236583">
                <a:tc>
                  <a:txBody>
                    <a:bodyPr/>
                    <a:lstStyle/>
                    <a:p>
                      <a:pPr algn="ctr"/>
                      <a:r>
                        <a:rPr lang="vi-VN" sz="1300" b="1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Loại</a:t>
                      </a:r>
                      <a:r>
                        <a:rPr lang="vi-VN" sz="1300" b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b="1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chuyển</a:t>
                      </a:r>
                      <a:r>
                        <a:rPr lang="vi-VN" sz="1300" b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b="1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sản</a:t>
                      </a:r>
                      <a:r>
                        <a:rPr lang="vi-VN" sz="1300" b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b="1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ruột</a:t>
                      </a:r>
                      <a:endParaRPr lang="en-US" sz="1300" b="1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300" b="1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Loại</a:t>
                      </a:r>
                      <a:r>
                        <a:rPr lang="vi-VN" sz="1300" b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lan </a:t>
                      </a:r>
                      <a:r>
                        <a:rPr lang="vi-VN" sz="1300" b="1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tỏa</a:t>
                      </a:r>
                      <a:endParaRPr lang="en-US" sz="1300" b="1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50798"/>
                  </a:ext>
                </a:extLst>
              </a:tr>
              <a:tr h="2450246">
                <a:tc>
                  <a:txBody>
                    <a:bodyPr/>
                    <a:lstStyle/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Yếu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tố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môi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trường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Viêm teo niêm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mạc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dạ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dày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chuyển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sản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niêm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mạc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ruột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ở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dạ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dày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mắc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bệnh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tăng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dần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theo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tuổi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Loại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tế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bào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tuyến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 căn theo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đường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mạch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máu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Không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ổn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về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mặt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vi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thể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Đột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APC</a:t>
                      </a: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Bất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P53, P16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Yếu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tố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gia đinh</a:t>
                      </a:r>
                    </a:p>
                    <a:p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Nhóm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máu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</a:t>
                      </a:r>
                    </a:p>
                    <a:p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Nhóm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tuổi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trẻ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Loại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tế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bào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biệt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hóa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kém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tế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bào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nhẫn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Xâm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lấn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xung quanh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di căn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đường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bạch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huyết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Thoái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giang E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Cadherin</a:t>
                      </a:r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vi-VN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Bất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</a:t>
                      </a:r>
                      <a:r>
                        <a:rPr lang="vi-VN" sz="1300">
                          <a:solidFill>
                            <a:schemeClr val="accent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P53, P16</a:t>
                      </a:r>
                      <a:endParaRPr lang="en-US" sz="1300">
                        <a:solidFill>
                          <a:schemeClr val="accent2">
                            <a:lumMod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3759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73583B-B39D-441C-4B97-DB83AABEBF11}"/>
              </a:ext>
            </a:extLst>
          </p:cNvPr>
          <p:cNvSpPr txBox="1"/>
          <p:nvPr/>
        </p:nvSpPr>
        <p:spPr>
          <a:xfrm>
            <a:off x="1597810" y="1210595"/>
            <a:ext cx="605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theo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16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Lauren</a:t>
            </a:r>
            <a:endParaRPr lang="en-US" sz="16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3848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CHẨN ĐOÁN</a:t>
            </a:r>
            <a:endParaRPr/>
          </a:p>
        </p:txBody>
      </p:sp>
      <p:sp>
        <p:nvSpPr>
          <p:cNvPr id="517" name="Google Shape;517;p42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4</a:t>
            </a:r>
            <a:r>
              <a:rPr lang="en"/>
              <a:t>.</a:t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2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22" name="Google Shape;522;p42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23" name="Google Shape;523;p42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2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2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2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2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2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2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2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2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2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2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2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42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42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89" name="Google Shape;589;p42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42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715915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title"/>
          </p:nvPr>
        </p:nvSpPr>
        <p:spPr>
          <a:xfrm>
            <a:off x="477150" y="409949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title" idx="2"/>
          </p:nvPr>
        </p:nvSpPr>
        <p:spPr>
          <a:xfrm>
            <a:off x="1506540" y="1093041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DỊCH TỄ </a:t>
            </a:r>
            <a:endParaRPr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 idx="3"/>
          </p:nvPr>
        </p:nvSpPr>
        <p:spPr>
          <a:xfrm>
            <a:off x="872947" y="1072603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22" name="Google Shape;422;p38"/>
          <p:cNvSpPr txBox="1">
            <a:spLocks noGrp="1"/>
          </p:cNvSpPr>
          <p:nvPr>
            <p:ph type="title" idx="4"/>
          </p:nvPr>
        </p:nvSpPr>
        <p:spPr>
          <a:xfrm>
            <a:off x="1506540" y="2252190"/>
            <a:ext cx="3935198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SƠ LƯỢC VỀ GIẢI PHẪU</a:t>
            </a:r>
            <a:endParaRPr/>
          </a:p>
        </p:txBody>
      </p:sp>
      <p:sp>
        <p:nvSpPr>
          <p:cNvPr id="423" name="Google Shape;423;p38"/>
          <p:cNvSpPr txBox="1">
            <a:spLocks noGrp="1"/>
          </p:cNvSpPr>
          <p:nvPr>
            <p:ph type="title" idx="5"/>
          </p:nvPr>
        </p:nvSpPr>
        <p:spPr>
          <a:xfrm>
            <a:off x="841717" y="2134351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 idx="7"/>
          </p:nvPr>
        </p:nvSpPr>
        <p:spPr>
          <a:xfrm>
            <a:off x="1506540" y="1683292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CÁC YẾU TỐ NGUY CƠ</a:t>
            </a: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title" idx="8"/>
          </p:nvPr>
        </p:nvSpPr>
        <p:spPr>
          <a:xfrm>
            <a:off x="853126" y="1617129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title" idx="13"/>
          </p:nvPr>
        </p:nvSpPr>
        <p:spPr>
          <a:xfrm>
            <a:off x="1506540" y="2796976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CHẨN ĐOÁN</a:t>
            </a:r>
            <a:endParaRPr/>
          </a:p>
        </p:txBody>
      </p:sp>
      <p:sp>
        <p:nvSpPr>
          <p:cNvPr id="429" name="Google Shape;429;p38"/>
          <p:cNvSpPr txBox="1">
            <a:spLocks noGrp="1"/>
          </p:cNvSpPr>
          <p:nvPr>
            <p:ph type="title" idx="14"/>
          </p:nvPr>
        </p:nvSpPr>
        <p:spPr>
          <a:xfrm>
            <a:off x="841717" y="2680576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grpSp>
        <p:nvGrpSpPr>
          <p:cNvPr id="431" name="Google Shape;431;p3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32" name="Google Shape;432;p3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4" name="Google Shape;434;p3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23;p38">
            <a:extLst>
              <a:ext uri="{FF2B5EF4-FFF2-40B4-BE49-F238E27FC236}">
                <a16:creationId xmlns:a16="http://schemas.microsoft.com/office/drawing/2014/main" id="{EAF5D481-B673-B475-4E45-2396E8B2F54D}"/>
              </a:ext>
            </a:extLst>
          </p:cNvPr>
          <p:cNvSpPr txBox="1">
            <a:spLocks/>
          </p:cNvSpPr>
          <p:nvPr/>
        </p:nvSpPr>
        <p:spPr>
          <a:xfrm>
            <a:off x="841717" y="3264976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5</a:t>
            </a:r>
            <a:r>
              <a:rPr lang="en"/>
              <a:t>.</a:t>
            </a:r>
          </a:p>
        </p:txBody>
      </p:sp>
      <p:sp>
        <p:nvSpPr>
          <p:cNvPr id="11" name="Google Shape;422;p38">
            <a:extLst>
              <a:ext uri="{FF2B5EF4-FFF2-40B4-BE49-F238E27FC236}">
                <a16:creationId xmlns:a16="http://schemas.microsoft.com/office/drawing/2014/main" id="{AD708898-F138-9FB9-27D2-0AEB702A962D}"/>
              </a:ext>
            </a:extLst>
          </p:cNvPr>
          <p:cNvSpPr txBox="1">
            <a:spLocks/>
          </p:cNvSpPr>
          <p:nvPr/>
        </p:nvSpPr>
        <p:spPr>
          <a:xfrm>
            <a:off x="1535190" y="3341762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ĐIỀU TRỊ</a:t>
            </a:r>
            <a:endParaRPr lang="en-US"/>
          </a:p>
        </p:txBody>
      </p:sp>
      <p:sp>
        <p:nvSpPr>
          <p:cNvPr id="3" name="Google Shape;423;p38">
            <a:extLst>
              <a:ext uri="{FF2B5EF4-FFF2-40B4-BE49-F238E27FC236}">
                <a16:creationId xmlns:a16="http://schemas.microsoft.com/office/drawing/2014/main" id="{DFE34433-142F-2050-CA9C-7D9A3148BAE1}"/>
              </a:ext>
            </a:extLst>
          </p:cNvPr>
          <p:cNvSpPr txBox="1">
            <a:spLocks/>
          </p:cNvSpPr>
          <p:nvPr/>
        </p:nvSpPr>
        <p:spPr>
          <a:xfrm>
            <a:off x="858920" y="3849376"/>
            <a:ext cx="92364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6</a:t>
            </a:r>
            <a:r>
              <a:rPr lang="en"/>
              <a:t>.</a:t>
            </a:r>
          </a:p>
        </p:txBody>
      </p:sp>
      <p:sp>
        <p:nvSpPr>
          <p:cNvPr id="4" name="Google Shape;422;p38">
            <a:extLst>
              <a:ext uri="{FF2B5EF4-FFF2-40B4-BE49-F238E27FC236}">
                <a16:creationId xmlns:a16="http://schemas.microsoft.com/office/drawing/2014/main" id="{EBB1ACEC-DB2B-C7E4-738B-3B33872AE2EA}"/>
              </a:ext>
            </a:extLst>
          </p:cNvPr>
          <p:cNvSpPr txBox="1">
            <a:spLocks/>
          </p:cNvSpPr>
          <p:nvPr/>
        </p:nvSpPr>
        <p:spPr>
          <a:xfrm>
            <a:off x="1506540" y="3886548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TIÊN LƯỢNG</a:t>
            </a:r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BDD8AE1-94FA-F513-2690-481514F8D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443625"/>
            <a:ext cx="4102925" cy="3160800"/>
          </a:xfrm>
        </p:spPr>
        <p:txBody>
          <a:bodyPr/>
          <a:lstStyle/>
          <a:p>
            <a:pPr marL="146050" indent="0">
              <a:buNone/>
            </a:pP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46050" indent="0">
              <a:buNone/>
            </a:pPr>
            <a:endParaRPr lang="en-US" sz="18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vi-VN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Nặng</a:t>
            </a:r>
            <a:r>
              <a:rPr lang="vi-VN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vi-VN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mơ </a:t>
            </a:r>
            <a:r>
              <a:rPr lang="vi-VN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vi-VN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sau ăn</a:t>
            </a:r>
          </a:p>
          <a:p>
            <a:pPr marL="0" indent="0">
              <a:buNone/>
            </a:pPr>
            <a:r>
              <a:rPr lang="vi-VN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Chán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ngon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Đầy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thượng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ỉ,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Nuốt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8B8C0-65D1-3062-3054-C21C1589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Triệu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 </a:t>
            </a: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B2B90CA-2D85-4B1E-654B-2EA94D92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662" y="667081"/>
            <a:ext cx="3911733" cy="4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4604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9"/>
          <p:cNvSpPr txBox="1">
            <a:spLocks noGrp="1"/>
          </p:cNvSpPr>
          <p:nvPr>
            <p:ph type="subTitle" idx="1"/>
          </p:nvPr>
        </p:nvSpPr>
        <p:spPr>
          <a:xfrm>
            <a:off x="477150" y="1177145"/>
            <a:ext cx="3616674" cy="4001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  </a:t>
            </a:r>
            <a:r>
              <a:rPr lang="en-US" sz="1600" b="1" i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TCCN</a:t>
            </a: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Sụt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ói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</a:t>
            </a: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gãy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601641-269A-5B7B-BF4A-ECB159C59EBB}"/>
              </a:ext>
            </a:extLst>
          </p:cNvPr>
          <p:cNvSpPr txBox="1"/>
          <p:nvPr/>
        </p:nvSpPr>
        <p:spPr>
          <a:xfrm>
            <a:off x="4239363" y="1408064"/>
            <a:ext cx="47346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TCTT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Da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niêm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nhạt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kiệt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Sờ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thượng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trái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U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ngay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muộn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Sờ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Gan to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rốn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lồi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bang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sờ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 to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dính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 Blumer’s shelf)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chắc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 u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Krukenburg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ở BN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nữ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7477E-D2A8-86CF-CAA1-B099427CF668}"/>
              </a:ext>
            </a:extLst>
          </p:cNvPr>
          <p:cNvSpPr txBox="1"/>
          <p:nvPr/>
        </p:nvSpPr>
        <p:spPr>
          <a:xfrm>
            <a:off x="597750" y="807813"/>
            <a:ext cx="350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>
                <a:solidFill>
                  <a:schemeClr val="accent1">
                    <a:lumMod val="50000"/>
                  </a:schemeClr>
                </a:solidFill>
                <a:latin typeface="Alata" panose="020B0604020202020204" charset="0"/>
              </a:rPr>
              <a:t>Giai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Alata" panose="020B0604020202020204" charset="0"/>
              </a:rPr>
              <a:t> </a:t>
            </a:r>
            <a:r>
              <a:rPr lang="en-US" sz="1800" b="1" err="1">
                <a:solidFill>
                  <a:schemeClr val="accent1">
                    <a:lumMod val="50000"/>
                  </a:schemeClr>
                </a:solidFill>
                <a:latin typeface="Alata" panose="020B0604020202020204" charset="0"/>
              </a:rPr>
              <a:t>đoạn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Alata" panose="020B0604020202020204" charset="0"/>
              </a:rPr>
              <a:t> </a:t>
            </a:r>
            <a:r>
              <a:rPr lang="en-US" sz="1800" b="1" err="1">
                <a:solidFill>
                  <a:schemeClr val="accent1">
                    <a:lumMod val="50000"/>
                  </a:schemeClr>
                </a:solidFill>
                <a:latin typeface="Alata" panose="020B0604020202020204" charset="0"/>
              </a:rPr>
              <a:t>muộn</a:t>
            </a:r>
            <a:r>
              <a:rPr lang="en-US" sz="1800" b="1">
                <a:solidFill>
                  <a:schemeClr val="accent1">
                    <a:lumMod val="50000"/>
                  </a:schemeClr>
                </a:solidFill>
                <a:latin typeface="Alata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855553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88950" indent="-342900">
              <a:buAutoNum type="arabicPeriod"/>
            </a:pP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88950" indent="-342900">
              <a:buAutoNum type="arabicPeriod"/>
            </a:pP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endParaRPr lang="en-US" sz="24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8950" indent="-342900">
              <a:buAutoNum type="arabicPeriod"/>
            </a:pP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88950" indent="-342900">
              <a:buAutoNum type="arabicPeriod"/>
            </a:pP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24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endParaRPr lang="en-US" sz="24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8950" indent="-342900">
              <a:buAutoNum type="arabicPeriod"/>
            </a:pPr>
            <a:endParaRPr lang="en-US" sz="24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59F-4316-D880-A3A9-80558510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ung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19250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75" y="1460380"/>
            <a:ext cx="3934973" cy="41086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CLS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/>
              </a:buClr>
            </a:pP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sinh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(quan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u, sinh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=&gt; Tiêu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endParaRPr lang="en-US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CLS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giai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/>
              </a:buClr>
            </a:pP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Chụp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quang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giai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U,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căn)</a:t>
            </a:r>
          </a:p>
          <a:p>
            <a:pPr>
              <a:buClr>
                <a:schemeClr val="accent1"/>
              </a:buClr>
            </a:pP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 âm qua </a:t>
            </a:r>
            <a:r>
              <a:rPr lang="vi-VN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thương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khu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xâm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di căn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sinh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CEA, CA 19-9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CA 72-4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nhằm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theo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endParaRPr lang="vi-VN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59F-4316-D880-A3A9-80558510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25" y="717895"/>
            <a:ext cx="7715400" cy="468000"/>
          </a:xfrm>
        </p:spPr>
        <p:txBody>
          <a:bodyPr/>
          <a:lstStyle/>
          <a:p>
            <a:r>
              <a:rPr lang="vi-VN" err="1"/>
              <a:t>Cận</a:t>
            </a:r>
            <a:r>
              <a:rPr lang="vi-VN"/>
              <a:t> lâm </a:t>
            </a:r>
            <a:r>
              <a:rPr lang="vi-VN" err="1"/>
              <a:t>sàng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62A08BF-A9F1-AE6C-4F4E-0ED5041D3225}"/>
              </a:ext>
            </a:extLst>
          </p:cNvPr>
          <p:cNvSpPr txBox="1"/>
          <p:nvPr/>
        </p:nvSpPr>
        <p:spPr>
          <a:xfrm>
            <a:off x="4683617" y="1460380"/>
            <a:ext cx="3477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435" indent="-305435">
              <a:buClr>
                <a:srgbClr val="4590B8"/>
              </a:buClr>
              <a:buFont typeface="Wingdings" panose="05000000000000000000" pitchFamily="2" charset="2"/>
              <a:buChar char="Ø"/>
            </a:pP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Cận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lâm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đi căn xa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quang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 âm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căn)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Xạ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xương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PET/CT.</a:t>
            </a:r>
          </a:p>
          <a:p>
            <a:pPr marL="305435" indent="-305435">
              <a:buClr>
                <a:srgbClr val="4590B8"/>
              </a:buClr>
              <a:buFont typeface="Wingdings" panose="05000000000000000000" pitchFamily="2" charset="2"/>
              <a:buChar char="Ø"/>
            </a:pP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Cận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lâm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quy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endParaRPr lang="vi-VN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năng gan: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Bilirubin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năng đông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Albumin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 gan: AST, ALT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Ure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Creatinine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4590B8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X-quang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vi-VN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ECG, siêu âm </a:t>
            </a:r>
            <a:r>
              <a:rPr lang="vi-VN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endParaRPr lang="vi-VN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30372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CLS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quy,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tuyệt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ung thư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NSDD + sinh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GPB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tiêu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giai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H.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pylori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phương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88950" indent="-342900">
              <a:buAutoNum type="arabicPeriod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8950" indent="-342900">
              <a:buAutoNum type="arabicPeriod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nhuộm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8950" indent="-342900">
              <a:buAutoNum type="arabicPeriod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dải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(Narrow band imaging: NBI)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59F-4316-D880-A3A9-80558510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soi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tá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+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, </a:t>
            </a:r>
            <a:r>
              <a:rPr lang="vi-VN"/>
              <a:t>GPB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65844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2133" y="701226"/>
            <a:ext cx="4238900" cy="4291509"/>
          </a:xfrm>
        </p:spPr>
        <p:txBody>
          <a:bodyPr/>
          <a:lstStyle/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tần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A: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thương hơi nhô cao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lõm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tâm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dải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phóng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(NBI) cho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bề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mô không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phân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tên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thương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lõm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đỏ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hang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soi NBI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phóng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bề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phân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tên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b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3ED125-1714-991D-B134-8A3164D8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8" y="701226"/>
            <a:ext cx="4432132" cy="40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6586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443625"/>
            <a:ext cx="2634760" cy="3160800"/>
          </a:xfrm>
        </p:spPr>
        <p:txBody>
          <a:bodyPr/>
          <a:lstStyle/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quanh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59F-4316-D880-A3A9-80558510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Siêu</a:t>
            </a:r>
            <a:r>
              <a:rPr lang="fr-FR"/>
              <a:t> </a:t>
            </a:r>
            <a:r>
              <a:rPr lang="fr-FR" err="1"/>
              <a:t>âm</a:t>
            </a:r>
            <a:r>
              <a:rPr lang="fr-FR"/>
              <a:t> </a:t>
            </a:r>
            <a:r>
              <a:rPr lang="fr-FR" err="1"/>
              <a:t>nội</a:t>
            </a:r>
            <a:r>
              <a:rPr lang="fr-FR"/>
              <a:t> soi (</a:t>
            </a:r>
            <a:r>
              <a:rPr lang="fr-FR" err="1"/>
              <a:t>Endoscopic</a:t>
            </a:r>
            <a:r>
              <a:rPr lang="fr-FR"/>
              <a:t> </a:t>
            </a:r>
            <a:r>
              <a:rPr lang="fr-FR" err="1"/>
              <a:t>ultrasonography</a:t>
            </a:r>
            <a:r>
              <a:rPr lang="fr-FR"/>
              <a:t>)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3D3D06-9086-A782-E4E4-2F6330B0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749" y="1353464"/>
            <a:ext cx="4922150" cy="33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414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658983"/>
            <a:ext cx="4665568" cy="2945442"/>
          </a:xfrm>
        </p:spPr>
        <p:txBody>
          <a:bodyPr/>
          <a:lstStyle/>
          <a:p>
            <a:pPr marL="146050" indent="0">
              <a:buNone/>
            </a:pP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choán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chỗ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căn: di căn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xâm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gan,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trứng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ổ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không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nhân ung thư di căn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5mm ở gan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bề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So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EUS: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chấn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đoan xâm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căn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</a:t>
            </a:r>
            <a:r>
              <a:rPr lang="en-US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ù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tương đương. Tuy nhiên CT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đo</a:t>
            </a:r>
            <a:r>
              <a:rPr lang="en-US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di căn trong ổ </a:t>
            </a:r>
            <a:r>
              <a:rPr lang="vi-VN" sz="15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vi-VN" sz="15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15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59F-4316-D880-A3A9-80558510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549600"/>
            <a:ext cx="4035253" cy="468000"/>
          </a:xfrm>
        </p:spPr>
        <p:txBody>
          <a:bodyPr/>
          <a:lstStyle/>
          <a:p>
            <a:r>
              <a:rPr lang="en-US"/>
              <a:t>CT Scan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chậu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cản</a:t>
            </a:r>
            <a:r>
              <a:rPr lang="en-US"/>
              <a:t> </a:t>
            </a:r>
            <a:r>
              <a:rPr lang="vi-VN"/>
              <a:t>quang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3E07FD-EF77-A9C0-E8D3-8B35C1C1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81" y="695654"/>
            <a:ext cx="2486043" cy="2138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C4A3-E1EB-E051-EE11-595E4CDD6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581" y="2834032"/>
            <a:ext cx="2545247" cy="20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0296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61C922-FD19-0ECE-C200-40B0ACFE3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2226365"/>
            <a:ext cx="3277255" cy="2279010"/>
          </a:xfrm>
        </p:spPr>
        <p:txBody>
          <a:bodyPr/>
          <a:lstStyle/>
          <a:p>
            <a:pPr marL="431800" indent="-285750">
              <a:buFontTx/>
              <a:buChar char="-"/>
            </a:pP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giai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hay nghi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ngờ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căn xa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tri tân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trợ</a:t>
            </a:r>
            <a:endParaRPr lang="vi-VN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E35B9-938D-94EB-0D0D-6A71DB05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50" y="711041"/>
            <a:ext cx="7539154" cy="468000"/>
          </a:xfrm>
        </p:spPr>
        <p:txBody>
          <a:bodyPr/>
          <a:lstStyle/>
          <a:p>
            <a:r>
              <a:rPr lang="vi-VN" err="1"/>
              <a:t>Chụp</a:t>
            </a:r>
            <a:r>
              <a:rPr lang="vi-VN"/>
              <a:t> </a:t>
            </a:r>
            <a:r>
              <a:rPr lang="vi-VN" err="1"/>
              <a:t>hình</a:t>
            </a:r>
            <a:r>
              <a:rPr lang="vi-VN"/>
              <a:t> </a:t>
            </a:r>
            <a:r>
              <a:rPr lang="vi-VN" err="1"/>
              <a:t>cắt</a:t>
            </a:r>
            <a:r>
              <a:rPr lang="vi-VN"/>
              <a:t> </a:t>
            </a:r>
            <a:r>
              <a:rPr lang="vi-VN" err="1"/>
              <a:t>lớp</a:t>
            </a:r>
            <a:r>
              <a:rPr lang="vi-VN"/>
              <a:t> </a:t>
            </a:r>
            <a:r>
              <a:rPr lang="vi-VN" err="1"/>
              <a:t>phát</a:t>
            </a:r>
            <a:r>
              <a:rPr lang="vi-VN"/>
              <a:t> </a:t>
            </a:r>
            <a:r>
              <a:rPr lang="vi-VN" err="1"/>
              <a:t>xạ</a:t>
            </a:r>
            <a:r>
              <a:rPr lang="vi-VN"/>
              <a:t> </a:t>
            </a:r>
            <a:r>
              <a:rPr lang="vi-VN" err="1"/>
              <a:t>Positron</a:t>
            </a:r>
            <a:r>
              <a:rPr lang="vi-VN"/>
              <a:t>/</a:t>
            </a:r>
            <a:r>
              <a:rPr lang="vi-VN" err="1"/>
              <a:t>chụp</a:t>
            </a:r>
            <a:r>
              <a:rPr lang="vi-VN"/>
              <a:t> </a:t>
            </a:r>
            <a:r>
              <a:rPr lang="vi-VN" err="1"/>
              <a:t>cắt</a:t>
            </a:r>
            <a:r>
              <a:rPr lang="vi-VN"/>
              <a:t> </a:t>
            </a:r>
            <a:r>
              <a:rPr lang="vi-VN" err="1"/>
              <a:t>lớp</a:t>
            </a:r>
            <a:r>
              <a:rPr lang="vi-VN"/>
              <a:t> vi </a:t>
            </a:r>
            <a:r>
              <a:rPr lang="vi-VN" err="1"/>
              <a:t>tính</a:t>
            </a:r>
            <a:r>
              <a:rPr lang="en-US"/>
              <a:t> (PET/CT)</a:t>
            </a: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7F1414-BAD9-FC15-66AB-2611745B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93" y="1693628"/>
            <a:ext cx="4577952" cy="31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29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C2CDC-1C5B-319B-26EA-1DECBD980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CEA 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carcinoembryonic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antigen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◦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&lt;10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(&gt;20ng/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dương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41%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vú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di căn 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mô. </a:t>
            </a:r>
          </a:p>
          <a:p>
            <a:pPr marL="146050" indent="0">
              <a:buNone/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CA 19-9 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carbohydrat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antigen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19-9)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cao hơn CEA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Không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 72-4 </a:t>
            </a: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◦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60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%,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 – 92 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lang="en-US" sz="16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 nhiên trong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lâm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sinh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tham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khảo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theo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ở giai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xa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sau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endParaRPr lang="vi-VN" sz="16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 dirty="0">
              <a:solidFill>
                <a:schemeClr val="accent2">
                  <a:lumMod val="1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59F-4316-D880-A3A9-80558510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/>
              <a:t>Marker</a:t>
            </a:r>
            <a:r>
              <a:rPr lang="vi-VN"/>
              <a:t> ung thư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62025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1087872" y="2192363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DỊCH TỄ </a:t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2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22" name="Google Shape;522;p42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23" name="Google Shape;523;p42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2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2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2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2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2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2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2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2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2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2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2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42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42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89" name="Google Shape;589;p42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42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E9A716-6208-B918-C2ED-7E5814C03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20152"/>
              </p:ext>
            </p:extLst>
          </p:nvPr>
        </p:nvGraphicFramePr>
        <p:xfrm>
          <a:off x="44878" y="1018022"/>
          <a:ext cx="5194690" cy="4100562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452170">
                  <a:extLst>
                    <a:ext uri="{9D8B030D-6E8A-4147-A177-3AD203B41FA5}">
                      <a16:colId xmlns:a16="http://schemas.microsoft.com/office/drawing/2014/main" val="1100476821"/>
                    </a:ext>
                  </a:extLst>
                </a:gridCol>
                <a:gridCol w="4742520">
                  <a:extLst>
                    <a:ext uri="{9D8B030D-6E8A-4147-A177-3AD203B41FA5}">
                      <a16:colId xmlns:a16="http://schemas.microsoft.com/office/drawing/2014/main" val="4293195487"/>
                    </a:ext>
                  </a:extLst>
                </a:gridCol>
              </a:tblGrid>
              <a:tr h="238719">
                <a:tc gridSpan="2">
                  <a:txBody>
                    <a:bodyPr/>
                    <a:lstStyle/>
                    <a:p>
                      <a:r>
                        <a:rPr lang="vi-VN" sz="1200" b="1"/>
                        <a:t>Phân </a:t>
                      </a:r>
                      <a:r>
                        <a:rPr lang="vi-VN" sz="1200" b="1" err="1"/>
                        <a:t>nh</a:t>
                      </a:r>
                      <a:r>
                        <a:rPr lang="en-US" sz="1200" b="1" err="1"/>
                        <a:t>óm</a:t>
                      </a:r>
                      <a:r>
                        <a:rPr lang="en-US" sz="1200" b="1"/>
                        <a:t> T</a:t>
                      </a:r>
                      <a:r>
                        <a:rPr lang="vi-VN" sz="1200" b="1"/>
                        <a:t> </a:t>
                      </a:r>
                      <a:endParaRPr lang="en-US" sz="12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97022"/>
                  </a:ext>
                </a:extLst>
              </a:tr>
              <a:tr h="238719">
                <a:tc>
                  <a:txBody>
                    <a:bodyPr/>
                    <a:lstStyle/>
                    <a:p>
                      <a:r>
                        <a:rPr lang="en-US" sz="1200"/>
                        <a:t>Tx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thể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đánh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giá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613751"/>
                  </a:ext>
                </a:extLst>
              </a:tr>
              <a:tr h="343519">
                <a:tc>
                  <a:txBody>
                    <a:bodyPr/>
                    <a:lstStyle/>
                    <a:p>
                      <a:r>
                        <a:rPr lang="en-US" sz="1200"/>
                        <a:t>T0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có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bằng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chứng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của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nguyên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phát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83442"/>
                  </a:ext>
                </a:extLst>
              </a:tr>
              <a:tr h="484968">
                <a:tc>
                  <a:txBody>
                    <a:bodyPr/>
                    <a:lstStyle/>
                    <a:p>
                      <a:r>
                        <a:rPr lang="en-US" sz="1200"/>
                        <a:t>Tis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Ung </a:t>
                      </a:r>
                      <a:r>
                        <a:rPr lang="en-US" sz="1200" err="1"/>
                        <a:t>thư</a:t>
                      </a:r>
                      <a:r>
                        <a:rPr lang="en-US" sz="1200"/>
                        <a:t> in situ: </a:t>
                      </a:r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biểu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mô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chưa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lớp</a:t>
                      </a:r>
                      <a:r>
                        <a:rPr lang="en-US" sz="1200"/>
                        <a:t> Lamina propria, </a:t>
                      </a:r>
                      <a:r>
                        <a:rPr lang="en-US" sz="1200" err="1"/>
                        <a:t>loạn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sản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độ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cao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19492"/>
                  </a:ext>
                </a:extLst>
              </a:tr>
              <a:tr h="343519">
                <a:tc>
                  <a:txBody>
                    <a:bodyPr/>
                    <a:lstStyle/>
                    <a:p>
                      <a:r>
                        <a:rPr lang="en-US" sz="1200"/>
                        <a:t>T1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Lamina propria </a:t>
                      </a:r>
                      <a:r>
                        <a:rPr lang="en-US" sz="1200" err="1"/>
                        <a:t>hoặc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cơ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niêm</a:t>
                      </a:r>
                      <a:r>
                        <a:rPr lang="en-US" sz="1200"/>
                        <a:t>, </a:t>
                      </a:r>
                      <a:r>
                        <a:rPr lang="en-US" sz="1200" err="1"/>
                        <a:t>hoặc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dưới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niêm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946"/>
                  </a:ext>
                </a:extLst>
              </a:tr>
              <a:tr h="343519">
                <a:tc>
                  <a:txBody>
                    <a:bodyPr/>
                    <a:lstStyle/>
                    <a:p>
                      <a:r>
                        <a:rPr lang="en-US" sz="1200"/>
                        <a:t>T1a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Lamina propria </a:t>
                      </a:r>
                      <a:r>
                        <a:rPr lang="en-US" sz="1200" err="1"/>
                        <a:t>hoặc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cơ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niêm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201319"/>
                  </a:ext>
                </a:extLst>
              </a:tr>
              <a:tr h="343519">
                <a:tc>
                  <a:txBody>
                    <a:bodyPr/>
                    <a:lstStyle/>
                    <a:p>
                      <a:r>
                        <a:rPr lang="en-US" sz="1200"/>
                        <a:t>T1b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xấm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lớp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dưới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niêm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7666"/>
                  </a:ext>
                </a:extLst>
              </a:tr>
              <a:tr h="238719">
                <a:tc>
                  <a:txBody>
                    <a:bodyPr/>
                    <a:lstStyle/>
                    <a:p>
                      <a:r>
                        <a:rPr lang="en-US" sz="1200"/>
                        <a:t>T2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lớp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cơ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413451"/>
                  </a:ext>
                </a:extLst>
              </a:tr>
              <a:tr h="397864">
                <a:tc>
                  <a:txBody>
                    <a:bodyPr/>
                    <a:lstStyle/>
                    <a:p>
                      <a:r>
                        <a:rPr lang="en-US" sz="1200"/>
                        <a:t>T3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mô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liên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kết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dưới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thanh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và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phúc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mạng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tạng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hoặc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cơ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quan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lân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cận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109255"/>
                  </a:ext>
                </a:extLst>
              </a:tr>
              <a:tr h="238719">
                <a:tc>
                  <a:txBody>
                    <a:bodyPr/>
                    <a:lstStyle/>
                    <a:p>
                      <a:r>
                        <a:rPr lang="en-US" sz="1200"/>
                        <a:t>T4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thanh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mạch</a:t>
                      </a:r>
                      <a:r>
                        <a:rPr lang="en-US" sz="1200"/>
                        <a:t> (</a:t>
                      </a:r>
                      <a:r>
                        <a:rPr lang="en-US" sz="1200" err="1"/>
                        <a:t>phúc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tạng</a:t>
                      </a:r>
                      <a:r>
                        <a:rPr lang="en-US" sz="1200"/>
                        <a:t>) </a:t>
                      </a:r>
                      <a:r>
                        <a:rPr lang="en-US" sz="1200" err="1"/>
                        <a:t>hoặc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cấu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trúc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lân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cận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72910"/>
                  </a:ext>
                </a:extLst>
              </a:tr>
              <a:tr h="343519">
                <a:tc>
                  <a:txBody>
                    <a:bodyPr/>
                    <a:lstStyle/>
                    <a:p>
                      <a:r>
                        <a:rPr lang="en-US" sz="1200"/>
                        <a:t>T4a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thanh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mạc</a:t>
                      </a:r>
                      <a:r>
                        <a:rPr lang="en-US" sz="1200"/>
                        <a:t> (</a:t>
                      </a:r>
                      <a:r>
                        <a:rPr lang="en-US" sz="1200" err="1"/>
                        <a:t>phúc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mạc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tạng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86588"/>
                  </a:ext>
                </a:extLst>
              </a:tr>
              <a:tr h="343519">
                <a:tc>
                  <a:txBody>
                    <a:bodyPr/>
                    <a:lstStyle/>
                    <a:p>
                      <a:r>
                        <a:rPr lang="en-US" sz="1200"/>
                        <a:t>T4b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Khối</a:t>
                      </a:r>
                      <a:r>
                        <a:rPr lang="en-US" sz="1200"/>
                        <a:t> u </a:t>
                      </a:r>
                      <a:r>
                        <a:rPr lang="en-US" sz="1200" err="1"/>
                        <a:t>xâm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lấn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cấu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trúc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xung</a:t>
                      </a:r>
                      <a:r>
                        <a:rPr lang="en-US" sz="1200"/>
                        <a:t>  </a:t>
                      </a:r>
                      <a:r>
                        <a:rPr lang="en-US" sz="1200" err="1"/>
                        <a:t>quanh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83233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1253748-CD12-516A-CCD3-1ED2A345B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799246"/>
              </p:ext>
            </p:extLst>
          </p:nvPr>
        </p:nvGraphicFramePr>
        <p:xfrm>
          <a:off x="5295666" y="1026596"/>
          <a:ext cx="3803456" cy="3086146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1901728">
                  <a:extLst>
                    <a:ext uri="{9D8B030D-6E8A-4147-A177-3AD203B41FA5}">
                      <a16:colId xmlns:a16="http://schemas.microsoft.com/office/drawing/2014/main" val="2458241392"/>
                    </a:ext>
                  </a:extLst>
                </a:gridCol>
                <a:gridCol w="1901728">
                  <a:extLst>
                    <a:ext uri="{9D8B030D-6E8A-4147-A177-3AD203B41FA5}">
                      <a16:colId xmlns:a16="http://schemas.microsoft.com/office/drawing/2014/main" val="4013700005"/>
                    </a:ext>
                  </a:extLst>
                </a:gridCol>
              </a:tblGrid>
              <a:tr h="4749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err="1"/>
                        <a:t>Phân</a:t>
                      </a:r>
                      <a:r>
                        <a:rPr lang="en-US" sz="1200" b="1"/>
                        <a:t> </a:t>
                      </a:r>
                      <a:r>
                        <a:rPr lang="en-US" sz="1200" b="1" err="1"/>
                        <a:t>nhóm</a:t>
                      </a:r>
                      <a:r>
                        <a:rPr lang="en-US" sz="1200" b="1"/>
                        <a:t> </a:t>
                      </a:r>
                      <a:r>
                        <a:rPr lang="en-US" sz="1200" b="1" err="1"/>
                        <a:t>hạch</a:t>
                      </a:r>
                      <a:r>
                        <a:rPr lang="en-US" sz="1200" b="1"/>
                        <a:t> </a:t>
                      </a:r>
                      <a:r>
                        <a:rPr lang="en-US" sz="1200" b="1" err="1"/>
                        <a:t>vùng</a:t>
                      </a:r>
                      <a:r>
                        <a:rPr lang="en-US" sz="1200" b="1"/>
                        <a:t> N</a:t>
                      </a:r>
                    </a:p>
                    <a:p>
                      <a:endParaRPr lang="en-US" sz="12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4881"/>
                  </a:ext>
                </a:extLst>
              </a:tr>
              <a:tr h="483550">
                <a:tc>
                  <a:txBody>
                    <a:bodyPr/>
                    <a:lstStyle/>
                    <a:p>
                      <a:r>
                        <a:rPr lang="en-US" sz="1200" err="1"/>
                        <a:t>Nx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thể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đánh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giá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164697"/>
                  </a:ext>
                </a:extLst>
              </a:tr>
              <a:tr h="483550">
                <a:tc>
                  <a:txBody>
                    <a:bodyPr/>
                    <a:lstStyle/>
                    <a:p>
                      <a:r>
                        <a:rPr lang="en-US" sz="1200"/>
                        <a:t>N0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có</a:t>
                      </a:r>
                      <a:r>
                        <a:rPr lang="en-US" sz="1200"/>
                        <a:t> 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134861"/>
                  </a:ext>
                </a:extLst>
              </a:tr>
              <a:tr h="290130">
                <a:tc>
                  <a:txBody>
                    <a:bodyPr/>
                    <a:lstStyle/>
                    <a:p>
                      <a:r>
                        <a:rPr lang="en-US" sz="1200"/>
                        <a:t>N1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1 – 2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30327"/>
                  </a:ext>
                </a:extLst>
              </a:tr>
              <a:tr h="290130">
                <a:tc>
                  <a:txBody>
                    <a:bodyPr/>
                    <a:lstStyle/>
                    <a:p>
                      <a:r>
                        <a:rPr lang="en-US" sz="1200"/>
                        <a:t>N2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3 – 6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151777"/>
                  </a:ext>
                </a:extLst>
              </a:tr>
              <a:tr h="483550">
                <a:tc>
                  <a:txBody>
                    <a:bodyPr/>
                    <a:lstStyle/>
                    <a:p>
                      <a:r>
                        <a:rPr lang="en-US" sz="1200"/>
                        <a:t>N3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từ</a:t>
                      </a:r>
                      <a:r>
                        <a:rPr lang="en-US" sz="1200"/>
                        <a:t> 7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trở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lên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468121"/>
                  </a:ext>
                </a:extLst>
              </a:tr>
              <a:tr h="290130">
                <a:tc>
                  <a:txBody>
                    <a:bodyPr/>
                    <a:lstStyle/>
                    <a:p>
                      <a:r>
                        <a:rPr lang="en-US" sz="1200"/>
                        <a:t>N3a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7 – 15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34271"/>
                  </a:ext>
                </a:extLst>
              </a:tr>
              <a:tr h="290130">
                <a:tc>
                  <a:txBody>
                    <a:bodyPr/>
                    <a:lstStyle/>
                    <a:p>
                      <a:r>
                        <a:rPr lang="en-US" sz="1200"/>
                        <a:t>N3b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trên</a:t>
                      </a:r>
                      <a:r>
                        <a:rPr lang="en-US" sz="1200"/>
                        <a:t> 15 </a:t>
                      </a:r>
                      <a:r>
                        <a:rPr lang="en-US" sz="1200" err="1"/>
                        <a:t>hạch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vùng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3225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2F89F4-C5B8-6F50-F1EE-836172C52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215544"/>
              </p:ext>
            </p:extLst>
          </p:nvPr>
        </p:nvGraphicFramePr>
        <p:xfrm>
          <a:off x="5295666" y="4112744"/>
          <a:ext cx="3803456" cy="1005840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1901728">
                  <a:extLst>
                    <a:ext uri="{9D8B030D-6E8A-4147-A177-3AD203B41FA5}">
                      <a16:colId xmlns:a16="http://schemas.microsoft.com/office/drawing/2014/main" val="2465125694"/>
                    </a:ext>
                  </a:extLst>
                </a:gridCol>
                <a:gridCol w="1901728">
                  <a:extLst>
                    <a:ext uri="{9D8B030D-6E8A-4147-A177-3AD203B41FA5}">
                      <a16:colId xmlns:a16="http://schemas.microsoft.com/office/drawing/2014/main" val="533794217"/>
                    </a:ext>
                  </a:extLst>
                </a:gridCol>
              </a:tblGrid>
              <a:tr h="27028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/>
                        <a:t>Di </a:t>
                      </a:r>
                      <a:r>
                        <a:rPr lang="en-US" sz="1200" b="1" err="1"/>
                        <a:t>căn</a:t>
                      </a:r>
                      <a:r>
                        <a:rPr lang="en-US" sz="1200" b="1"/>
                        <a:t> </a:t>
                      </a:r>
                      <a:r>
                        <a:rPr lang="en-US" sz="1200" b="1" err="1"/>
                        <a:t>xa</a:t>
                      </a:r>
                      <a:r>
                        <a:rPr lang="en-US" sz="1200" b="1"/>
                        <a:t> M</a:t>
                      </a:r>
                    </a:p>
                    <a:p>
                      <a:endParaRPr lang="en-US" sz="120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134288"/>
                  </a:ext>
                </a:extLst>
              </a:tr>
              <a:tr h="270287">
                <a:tc>
                  <a:txBody>
                    <a:bodyPr/>
                    <a:lstStyle/>
                    <a:p>
                      <a:r>
                        <a:rPr lang="en-US" sz="1200"/>
                        <a:t>M0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Không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có</a:t>
                      </a:r>
                      <a:r>
                        <a:rPr lang="en-US" sz="1200"/>
                        <a:t> 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xa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12580"/>
                  </a:ext>
                </a:extLst>
              </a:tr>
              <a:tr h="162172">
                <a:tc>
                  <a:txBody>
                    <a:bodyPr/>
                    <a:lstStyle/>
                    <a:p>
                      <a:r>
                        <a:rPr lang="en-US" sz="1200"/>
                        <a:t>M1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Có</a:t>
                      </a:r>
                      <a:r>
                        <a:rPr lang="en-US" sz="1200"/>
                        <a:t> di </a:t>
                      </a:r>
                      <a:r>
                        <a:rPr lang="en-US" sz="1200" err="1"/>
                        <a:t>căn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xa</a:t>
                      </a:r>
                      <a:endParaRPr 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2551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A3EDC25-DB2E-5CD8-1A26-A4039B4E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" y="324595"/>
            <a:ext cx="8706143" cy="468000"/>
          </a:xfrm>
        </p:spPr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TNM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AJCC 8 </a:t>
            </a:r>
          </a:p>
        </p:txBody>
      </p:sp>
    </p:spTree>
    <p:extLst>
      <p:ext uri="{BB962C8B-B14F-4D97-AF65-F5344CB8AC3E}">
        <p14:creationId xmlns:p14="http://schemas.microsoft.com/office/powerpoint/2010/main" val="59606080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A5CE5BC-D06F-4CA0-B877-C9F8107DC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61855"/>
              </p:ext>
            </p:extLst>
          </p:nvPr>
        </p:nvGraphicFramePr>
        <p:xfrm>
          <a:off x="1045401" y="1629349"/>
          <a:ext cx="6924379" cy="3058559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989197">
                  <a:extLst>
                    <a:ext uri="{9D8B030D-6E8A-4147-A177-3AD203B41FA5}">
                      <a16:colId xmlns:a16="http://schemas.microsoft.com/office/drawing/2014/main" val="3741487490"/>
                    </a:ext>
                  </a:extLst>
                </a:gridCol>
                <a:gridCol w="989197">
                  <a:extLst>
                    <a:ext uri="{9D8B030D-6E8A-4147-A177-3AD203B41FA5}">
                      <a16:colId xmlns:a16="http://schemas.microsoft.com/office/drawing/2014/main" val="801063477"/>
                    </a:ext>
                  </a:extLst>
                </a:gridCol>
                <a:gridCol w="989197">
                  <a:extLst>
                    <a:ext uri="{9D8B030D-6E8A-4147-A177-3AD203B41FA5}">
                      <a16:colId xmlns:a16="http://schemas.microsoft.com/office/drawing/2014/main" val="26010173"/>
                    </a:ext>
                  </a:extLst>
                </a:gridCol>
                <a:gridCol w="989197">
                  <a:extLst>
                    <a:ext uri="{9D8B030D-6E8A-4147-A177-3AD203B41FA5}">
                      <a16:colId xmlns:a16="http://schemas.microsoft.com/office/drawing/2014/main" val="150453501"/>
                    </a:ext>
                  </a:extLst>
                </a:gridCol>
                <a:gridCol w="989197">
                  <a:extLst>
                    <a:ext uri="{9D8B030D-6E8A-4147-A177-3AD203B41FA5}">
                      <a16:colId xmlns:a16="http://schemas.microsoft.com/office/drawing/2014/main" val="2192996791"/>
                    </a:ext>
                  </a:extLst>
                </a:gridCol>
                <a:gridCol w="989197">
                  <a:extLst>
                    <a:ext uri="{9D8B030D-6E8A-4147-A177-3AD203B41FA5}">
                      <a16:colId xmlns:a16="http://schemas.microsoft.com/office/drawing/2014/main" val="3679743703"/>
                    </a:ext>
                  </a:extLst>
                </a:gridCol>
                <a:gridCol w="989197">
                  <a:extLst>
                    <a:ext uri="{9D8B030D-6E8A-4147-A177-3AD203B41FA5}">
                      <a16:colId xmlns:a16="http://schemas.microsoft.com/office/drawing/2014/main" val="3479197516"/>
                    </a:ext>
                  </a:extLst>
                </a:gridCol>
              </a:tblGrid>
              <a:tr h="41347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2669"/>
                  </a:ext>
                </a:extLst>
              </a:tr>
              <a:tr h="57772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N3a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N3b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Bất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cứ</a:t>
                      </a:r>
                      <a:r>
                        <a:rPr lang="en-US"/>
                        <a:t>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047904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T1a/T1b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94773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74783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94201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T4a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679909"/>
                  </a:ext>
                </a:extLst>
              </a:tr>
              <a:tr h="4134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T4b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IIIC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28533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6F4E9B2-A43D-54E4-00B1-F6F97244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</p:spPr>
        <p:txBody>
          <a:bodyPr/>
          <a:lstStyle/>
          <a:p>
            <a:r>
              <a:rPr lang="en-US" dirty="0"/>
              <a:t>PHÂN GIAI ĐOẠN UNG THƯ DẠ DÀY THEO AJCC 8</a:t>
            </a:r>
          </a:p>
        </p:txBody>
      </p:sp>
    </p:spTree>
    <p:extLst>
      <p:ext uri="{BB962C8B-B14F-4D97-AF65-F5344CB8AC3E}">
        <p14:creationId xmlns:p14="http://schemas.microsoft.com/office/powerpoint/2010/main" val="254205384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ĐIỀU TRỊ</a:t>
            </a:r>
            <a:endParaRPr/>
          </a:p>
        </p:txBody>
      </p:sp>
      <p:sp>
        <p:nvSpPr>
          <p:cNvPr id="517" name="Google Shape;517;p42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5</a:t>
            </a:r>
            <a:r>
              <a:rPr lang="en"/>
              <a:t>.</a:t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2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22" name="Google Shape;522;p42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23" name="Google Shape;523;p42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2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2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2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2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2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2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2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2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2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2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2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42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42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89" name="Google Shape;589;p42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42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982184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7B26-8D50-9403-E52E-6D15C833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4" y="420982"/>
            <a:ext cx="7715400" cy="468000"/>
          </a:xfrm>
        </p:spPr>
        <p:txBody>
          <a:bodyPr/>
          <a:lstStyle/>
          <a:p>
            <a:r>
              <a:rPr lang="en-US" err="1"/>
              <a:t>Phác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5EADA3-B791-5A14-9FCD-46CE84AE6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451" b="1588"/>
          <a:stretch/>
        </p:blipFill>
        <p:spPr>
          <a:xfrm>
            <a:off x="11220" y="1091173"/>
            <a:ext cx="5991283" cy="3868014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B9B6133-1B9C-F644-A2E0-4BB1BAED8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57802"/>
              </p:ext>
            </p:extLst>
          </p:nvPr>
        </p:nvGraphicFramePr>
        <p:xfrm>
          <a:off x="5935185" y="471225"/>
          <a:ext cx="3141497" cy="4579114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387078">
                  <a:extLst>
                    <a:ext uri="{9D8B030D-6E8A-4147-A177-3AD203B41FA5}">
                      <a16:colId xmlns:a16="http://schemas.microsoft.com/office/drawing/2014/main" val="1100476821"/>
                    </a:ext>
                  </a:extLst>
                </a:gridCol>
                <a:gridCol w="2754419">
                  <a:extLst>
                    <a:ext uri="{9D8B030D-6E8A-4147-A177-3AD203B41FA5}">
                      <a16:colId xmlns:a16="http://schemas.microsoft.com/office/drawing/2014/main" val="4293195487"/>
                    </a:ext>
                  </a:extLst>
                </a:gridCol>
              </a:tblGrid>
              <a:tr h="277403">
                <a:tc gridSpan="2">
                  <a:txBody>
                    <a:bodyPr/>
                    <a:lstStyle/>
                    <a:p>
                      <a:r>
                        <a:rPr lang="vi-VN" sz="900" b="1"/>
                        <a:t>Phân </a:t>
                      </a:r>
                      <a:r>
                        <a:rPr lang="vi-VN" sz="900" b="1" err="1"/>
                        <a:t>nh</a:t>
                      </a:r>
                      <a:r>
                        <a:rPr lang="en-US" sz="900" b="1" err="1"/>
                        <a:t>óm</a:t>
                      </a:r>
                      <a:r>
                        <a:rPr lang="en-US" sz="900" b="1"/>
                        <a:t> T</a:t>
                      </a:r>
                      <a:r>
                        <a:rPr lang="vi-VN" sz="900" b="1"/>
                        <a:t> </a:t>
                      </a:r>
                      <a:endParaRPr lang="en-US" sz="900" b="1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97022"/>
                  </a:ext>
                </a:extLst>
              </a:tr>
              <a:tr h="310168">
                <a:tc>
                  <a:txBody>
                    <a:bodyPr/>
                    <a:lstStyle/>
                    <a:p>
                      <a:r>
                        <a:rPr lang="en-US" sz="900"/>
                        <a:t>Tx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không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thể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đánh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giá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613751"/>
                  </a:ext>
                </a:extLst>
              </a:tr>
              <a:tr h="310168">
                <a:tc>
                  <a:txBody>
                    <a:bodyPr/>
                    <a:lstStyle/>
                    <a:p>
                      <a:r>
                        <a:rPr lang="en-US" sz="900"/>
                        <a:t>T0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Không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có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bằng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chứng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của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nguyên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phát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83442"/>
                  </a:ext>
                </a:extLst>
              </a:tr>
              <a:tr h="429671">
                <a:tc>
                  <a:txBody>
                    <a:bodyPr/>
                    <a:lstStyle/>
                    <a:p>
                      <a:r>
                        <a:rPr lang="en-US" sz="900"/>
                        <a:t>Tis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Ung </a:t>
                      </a:r>
                      <a:r>
                        <a:rPr lang="en-US" sz="900" err="1"/>
                        <a:t>thư</a:t>
                      </a:r>
                      <a:r>
                        <a:rPr lang="en-US" sz="900"/>
                        <a:t> in situ: </a:t>
                      </a:r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biểu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mô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chưa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lớp</a:t>
                      </a:r>
                      <a:r>
                        <a:rPr lang="en-US" sz="900"/>
                        <a:t> Lamina propria, </a:t>
                      </a:r>
                      <a:r>
                        <a:rPr lang="en-US" sz="900" err="1"/>
                        <a:t>loạn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sản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độ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cao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19492"/>
                  </a:ext>
                </a:extLst>
              </a:tr>
              <a:tr h="310168">
                <a:tc>
                  <a:txBody>
                    <a:bodyPr/>
                    <a:lstStyle/>
                    <a:p>
                      <a:r>
                        <a:rPr lang="en-US" sz="900"/>
                        <a:t>T1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Lamina propria </a:t>
                      </a:r>
                      <a:r>
                        <a:rPr lang="en-US" sz="900" err="1"/>
                        <a:t>hoặc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cơ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niêm</a:t>
                      </a:r>
                      <a:r>
                        <a:rPr lang="en-US" sz="900"/>
                        <a:t>, </a:t>
                      </a:r>
                      <a:r>
                        <a:rPr lang="en-US" sz="900" err="1"/>
                        <a:t>hoặc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dưới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niêm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8946"/>
                  </a:ext>
                </a:extLst>
              </a:tr>
              <a:tr h="426774">
                <a:tc>
                  <a:txBody>
                    <a:bodyPr/>
                    <a:lstStyle/>
                    <a:p>
                      <a:r>
                        <a:rPr lang="en-US" sz="900"/>
                        <a:t>T1a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Lamina propria </a:t>
                      </a:r>
                      <a:r>
                        <a:rPr lang="en-US" sz="900" err="1"/>
                        <a:t>hoặc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cơ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niêm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201319"/>
                  </a:ext>
                </a:extLst>
              </a:tr>
              <a:tr h="426774">
                <a:tc>
                  <a:txBody>
                    <a:bodyPr/>
                    <a:lstStyle/>
                    <a:p>
                      <a:r>
                        <a:rPr lang="en-US" sz="900"/>
                        <a:t>T1b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xấm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lớp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dưới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niêm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7666"/>
                  </a:ext>
                </a:extLst>
              </a:tr>
              <a:tr h="310168">
                <a:tc>
                  <a:txBody>
                    <a:bodyPr/>
                    <a:lstStyle/>
                    <a:p>
                      <a:r>
                        <a:rPr lang="en-US" sz="900"/>
                        <a:t>T2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lớp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cơ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413451"/>
                  </a:ext>
                </a:extLst>
              </a:tr>
              <a:tr h="426774">
                <a:tc>
                  <a:txBody>
                    <a:bodyPr/>
                    <a:lstStyle/>
                    <a:p>
                      <a:r>
                        <a:rPr lang="en-US" sz="900"/>
                        <a:t>T3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mô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liên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kết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dưới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thanh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mạc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và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không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phúc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mạng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tạng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hoặc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cơ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quan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lân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cận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109255"/>
                  </a:ext>
                </a:extLst>
              </a:tr>
              <a:tr h="310168">
                <a:tc>
                  <a:txBody>
                    <a:bodyPr/>
                    <a:lstStyle/>
                    <a:p>
                      <a:r>
                        <a:rPr lang="en-US" sz="900"/>
                        <a:t>T4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thanh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mạch</a:t>
                      </a:r>
                      <a:r>
                        <a:rPr lang="en-US" sz="900"/>
                        <a:t> (</a:t>
                      </a:r>
                      <a:r>
                        <a:rPr lang="en-US" sz="900" err="1"/>
                        <a:t>phúc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mạc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tạng</a:t>
                      </a:r>
                      <a:r>
                        <a:rPr lang="en-US" sz="900"/>
                        <a:t>) </a:t>
                      </a:r>
                      <a:r>
                        <a:rPr lang="en-US" sz="900" err="1"/>
                        <a:t>hoặc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cấu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trúc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lân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cận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72910"/>
                  </a:ext>
                </a:extLst>
              </a:tr>
              <a:tr h="426774">
                <a:tc>
                  <a:txBody>
                    <a:bodyPr/>
                    <a:lstStyle/>
                    <a:p>
                      <a:r>
                        <a:rPr lang="en-US" sz="900"/>
                        <a:t>T4a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thanh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mạc</a:t>
                      </a:r>
                      <a:r>
                        <a:rPr lang="en-US" sz="900"/>
                        <a:t> (</a:t>
                      </a:r>
                      <a:r>
                        <a:rPr lang="en-US" sz="900" err="1"/>
                        <a:t>phúc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mạc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tạng</a:t>
                      </a:r>
                      <a:r>
                        <a:rPr lang="en-US" sz="900"/>
                        <a:t>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86588"/>
                  </a:ext>
                </a:extLst>
              </a:tr>
              <a:tr h="426774">
                <a:tc>
                  <a:txBody>
                    <a:bodyPr/>
                    <a:lstStyle/>
                    <a:p>
                      <a:r>
                        <a:rPr lang="en-US" sz="900"/>
                        <a:t>T4b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err="1"/>
                        <a:t>Khối</a:t>
                      </a:r>
                      <a:r>
                        <a:rPr lang="en-US" sz="900"/>
                        <a:t> u </a:t>
                      </a:r>
                      <a:r>
                        <a:rPr lang="en-US" sz="900" err="1"/>
                        <a:t>xâm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lấn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cấu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trúc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xung</a:t>
                      </a:r>
                      <a:r>
                        <a:rPr lang="en-US" sz="900"/>
                        <a:t>  </a:t>
                      </a:r>
                      <a:r>
                        <a:rPr lang="en-US" sz="900" err="1"/>
                        <a:t>quanh</a:t>
                      </a:r>
                      <a:endParaRPr lang="en-US" sz="9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8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78328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323582-E1DB-228F-94CE-9648264D7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⮚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tiên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⮚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⮚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⮚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sau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⮚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chưa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minh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⮚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Miễn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nhắm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HER-2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CDED5-B14B-A316-2987-2D9FB6A6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51651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50" y="1129475"/>
            <a:ext cx="7715400" cy="3160800"/>
          </a:xfrm>
        </p:spPr>
        <p:txBody>
          <a:bodyPr/>
          <a:lstStyle/>
          <a:p>
            <a:pPr marL="146050" indent="0">
              <a:buNone/>
            </a:pPr>
            <a:r>
              <a:rPr lang="vi-VN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vi-VN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vi-VN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8950" indent="-342900">
              <a:buAutoNum type="arabicPeriod"/>
            </a:pP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2/3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D2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&gt;D2</a:t>
            </a:r>
          </a:p>
          <a:p>
            <a:pPr marL="488950" indent="-342900">
              <a:buAutoNum type="arabicPeriod" startAt="2"/>
            </a:pP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 u="sng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u="sng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BN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,…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bợ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nuôi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nhằm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gian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thêm,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thiểu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011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Nạo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vét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pp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môn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 2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Ung thư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hiếm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khi ăn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trên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bướu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giai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T4b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cơ quan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xâm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quy hay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rốn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xâm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ngang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nhằm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18354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904" y="503906"/>
            <a:ext cx="8255796" cy="4100519"/>
          </a:xfrm>
        </p:spPr>
        <p:txBody>
          <a:bodyPr/>
          <a:lstStyle/>
          <a:p>
            <a:pPr marL="488950" indent="-342900">
              <a:buAutoNum type="arabicPeriod"/>
            </a:pPr>
            <a:r>
              <a:rPr lang="en-US" sz="1800" b="1" err="1">
                <a:solidFill>
                  <a:schemeClr val="tx1"/>
                </a:solidFill>
              </a:rPr>
              <a:t>Cắt</a:t>
            </a:r>
            <a:r>
              <a:rPr lang="en-US" sz="1800" b="1">
                <a:solidFill>
                  <a:schemeClr val="tx1"/>
                </a:solidFill>
              </a:rPr>
              <a:t> u qua </a:t>
            </a:r>
            <a:r>
              <a:rPr lang="en-US" sz="1800" b="1" err="1">
                <a:solidFill>
                  <a:schemeClr val="tx1"/>
                </a:solidFill>
              </a:rPr>
              <a:t>nội</a:t>
            </a:r>
            <a:r>
              <a:rPr lang="en-US" sz="1800" b="1">
                <a:solidFill>
                  <a:schemeClr val="tx1"/>
                </a:solidFill>
              </a:rPr>
              <a:t> soi </a:t>
            </a:r>
          </a:p>
          <a:p>
            <a:pPr marL="146050" indent="0">
              <a:buNone/>
            </a:pPr>
            <a:endParaRPr lang="en-US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EMR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ESD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trừ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loét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 T1a ( u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niêm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thước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2cm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trở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en-US"/>
              <a:t>.</a:t>
            </a:r>
          </a:p>
          <a:p>
            <a:pPr marL="14605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90" y="1556105"/>
            <a:ext cx="3842724" cy="468000"/>
          </a:xfrm>
        </p:spPr>
        <p:txBody>
          <a:bodyPr/>
          <a:lstStyle/>
          <a:p>
            <a:r>
              <a:rPr lang="en-US" sz="1800" err="1"/>
              <a:t>Phẫu</a:t>
            </a:r>
            <a:r>
              <a:rPr lang="en-US" sz="1800"/>
              <a:t> </a:t>
            </a:r>
            <a:r>
              <a:rPr lang="en-US" sz="1800" err="1"/>
              <a:t>tích</a:t>
            </a:r>
            <a:r>
              <a:rPr lang="en-US" sz="1800"/>
              <a:t> </a:t>
            </a:r>
            <a:r>
              <a:rPr lang="en-US" sz="1800" err="1"/>
              <a:t>cắt</a:t>
            </a:r>
            <a:r>
              <a:rPr lang="vi-VN" sz="1800"/>
              <a:t> </a:t>
            </a:r>
            <a:r>
              <a:rPr lang="vi-VN" sz="1800" err="1"/>
              <a:t>dưới</a:t>
            </a:r>
            <a:r>
              <a:rPr lang="vi-VN" sz="1800"/>
              <a:t> niêm </a:t>
            </a:r>
            <a:r>
              <a:rPr lang="vi-VN" sz="1800" err="1"/>
              <a:t>mạc</a:t>
            </a:r>
            <a:r>
              <a:rPr lang="vi-VN" sz="1800"/>
              <a:t> qua </a:t>
            </a:r>
            <a:r>
              <a:rPr lang="vi-VN" sz="1800" err="1"/>
              <a:t>nội</a:t>
            </a:r>
            <a:r>
              <a:rPr lang="vi-VN" sz="1800"/>
              <a:t> soi ( ESD) </a:t>
            </a:r>
            <a:endParaRPr lang="en-US" sz="1800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E3ED76-A5CE-2B00-A8F2-F6964ADF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0" y="2244399"/>
            <a:ext cx="3595304" cy="23309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60A598-7608-65A2-DF58-143437CB31A6}"/>
              </a:ext>
            </a:extLst>
          </p:cNvPr>
          <p:cNvSpPr txBox="1">
            <a:spLocks/>
          </p:cNvSpPr>
          <p:nvPr/>
        </p:nvSpPr>
        <p:spPr>
          <a:xfrm>
            <a:off x="477150" y="1790105"/>
            <a:ext cx="4658954" cy="57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err="1"/>
              <a:t>Cắt</a:t>
            </a:r>
            <a:r>
              <a:rPr lang="en-US" sz="1800"/>
              <a:t> </a:t>
            </a:r>
            <a:r>
              <a:rPr lang="en-US" sz="1800" err="1"/>
              <a:t>niêm</a:t>
            </a:r>
            <a:r>
              <a:rPr lang="en-US" sz="1800"/>
              <a:t> </a:t>
            </a:r>
            <a:r>
              <a:rPr lang="en-US" sz="1800" err="1"/>
              <a:t>mạc</a:t>
            </a:r>
            <a:r>
              <a:rPr lang="en-US" sz="1800"/>
              <a:t> qua </a:t>
            </a:r>
            <a:r>
              <a:rPr lang="en-US" sz="1800" err="1"/>
              <a:t>nội</a:t>
            </a:r>
            <a:r>
              <a:rPr lang="en-US" sz="1800"/>
              <a:t> soi ( EMR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39BCC-06E0-D553-3E1B-B7F9DF401B62}"/>
              </a:ext>
            </a:extLst>
          </p:cNvPr>
          <p:cNvSpPr txBox="1"/>
          <p:nvPr/>
        </p:nvSpPr>
        <p:spPr>
          <a:xfrm>
            <a:off x="173904" y="4632240"/>
            <a:ext cx="655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EMR: Endoscopic Mucosal Resection</a:t>
            </a:r>
          </a:p>
          <a:p>
            <a:r>
              <a:rPr lang="en-US" sz="100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ESD: Endoscopic Submucosal Dissection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2FBC3-392B-AA90-92CD-69B423FA2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993" y="2240692"/>
            <a:ext cx="3830264" cy="23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04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EMR vs ESD</a:t>
            </a: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C62BD9-9F71-ACA2-B8E1-88598644C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61107"/>
              </p:ext>
            </p:extLst>
          </p:nvPr>
        </p:nvGraphicFramePr>
        <p:xfrm>
          <a:off x="996676" y="1821409"/>
          <a:ext cx="7294632" cy="2200315"/>
        </p:xfrm>
        <a:graphic>
          <a:graphicData uri="http://schemas.openxmlformats.org/drawingml/2006/table">
            <a:tbl>
              <a:tblPr firstRow="1" bandRow="1">
                <a:tableStyleId>{2C411E83-E46C-4E67-9B52-04F73D617ABE}</a:tableStyleId>
              </a:tblPr>
              <a:tblGrid>
                <a:gridCol w="3647316">
                  <a:extLst>
                    <a:ext uri="{9D8B030D-6E8A-4147-A177-3AD203B41FA5}">
                      <a16:colId xmlns:a16="http://schemas.microsoft.com/office/drawing/2014/main" val="3116712465"/>
                    </a:ext>
                  </a:extLst>
                </a:gridCol>
                <a:gridCol w="3647316">
                  <a:extLst>
                    <a:ext uri="{9D8B030D-6E8A-4147-A177-3AD203B41FA5}">
                      <a16:colId xmlns:a16="http://schemas.microsoft.com/office/drawing/2014/main" val="3796325586"/>
                    </a:ext>
                  </a:extLst>
                </a:gridCol>
              </a:tblGrid>
              <a:tr h="473006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EMR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344367"/>
                  </a:ext>
                </a:extLst>
              </a:tr>
              <a:tr h="1727309">
                <a:tc>
                  <a:txBody>
                    <a:bodyPr/>
                    <a:lstStyle/>
                    <a:p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Dễ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thực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hiện</a:t>
                      </a:r>
                      <a:endParaRPr lang="en-US" sz="180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tái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phát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15 – 20 %</a:t>
                      </a:r>
                    </a:p>
                    <a:p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Ít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chứng</a:t>
                      </a:r>
                      <a:endParaRPr lang="en-US" sz="180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thấp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Cần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kĩ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thuật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chuyên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môn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endParaRPr lang="en-US" sz="1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tái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phát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thấp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khoảng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1% do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cắt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triệt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hơn</a:t>
                      </a:r>
                      <a:endParaRPr lang="en-US" sz="180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chứng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hơn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thủng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dạ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dày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r>
                        <a:rPr lang="en-US" sz="1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64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60298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trên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vi-VN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rộng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tồn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nay ở Việt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vi-VN" sz="18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49516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9"/>
          <p:cNvSpPr txBox="1">
            <a:spLocks noGrp="1"/>
          </p:cNvSpPr>
          <p:nvPr>
            <p:ph type="subTitle" idx="1"/>
          </p:nvPr>
        </p:nvSpPr>
        <p:spPr>
          <a:xfrm>
            <a:off x="177680" y="2510920"/>
            <a:ext cx="4050883" cy="2122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Globocan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2020,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19,3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9,9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ác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ác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Việt Nam,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Globocan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2020,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6" name="Google Shape;746;p49"/>
          <p:cNvSpPr txBox="1">
            <a:spLocks noGrp="1"/>
          </p:cNvSpPr>
          <p:nvPr>
            <p:ph type="title"/>
          </p:nvPr>
        </p:nvSpPr>
        <p:spPr>
          <a:xfrm>
            <a:off x="177680" y="1253973"/>
            <a:ext cx="323152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/>
              <a:t>TỔNG QUAN </a:t>
            </a:r>
            <a:endParaRPr sz="3000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094BC6-264E-1248-D881-76113721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45" y="701108"/>
            <a:ext cx="5585181" cy="1763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5C972C-69E3-2992-C719-51BF50679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5" y="2571750"/>
            <a:ext cx="3732345" cy="19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087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75" y="1224300"/>
            <a:ext cx="4048763" cy="3160800"/>
          </a:xfrm>
        </p:spPr>
        <p:txBody>
          <a:bodyPr/>
          <a:lstStyle/>
          <a:p>
            <a:pPr marL="146050" indent="0">
              <a:buNone/>
            </a:pP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U ở 1/3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U ở 1/3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trên U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tâm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khâu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thẳng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mỏm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Billroth</a:t>
            </a:r>
            <a:r>
              <a:rPr lang="vi-VN" sz="16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mỏm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Billroth</a:t>
            </a:r>
            <a:r>
              <a:rPr lang="vi-VN" sz="16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II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 </a:t>
            </a:r>
            <a:r>
              <a:rPr lang="vi-VN" sz="160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Roux</a:t>
            </a:r>
            <a:r>
              <a:rPr lang="vi-VN" sz="16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Y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/>
              <a:t>Cắt</a:t>
            </a:r>
            <a:r>
              <a:rPr lang="vi-VN"/>
              <a:t> </a:t>
            </a:r>
            <a:r>
              <a:rPr lang="vi-VN" err="1"/>
              <a:t>bán</a:t>
            </a:r>
            <a:r>
              <a:rPr lang="vi-VN"/>
              <a:t> </a:t>
            </a:r>
            <a:r>
              <a:rPr lang="vi-VN" err="1"/>
              <a:t>phần</a:t>
            </a:r>
            <a:r>
              <a:rPr lang="vi-VN"/>
              <a:t> </a:t>
            </a:r>
            <a:r>
              <a:rPr lang="vi-VN" err="1"/>
              <a:t>dưới</a:t>
            </a:r>
            <a:r>
              <a:rPr lang="vi-VN"/>
              <a:t> </a:t>
            </a:r>
            <a:r>
              <a:rPr lang="vi-VN" err="1"/>
              <a:t>dạ</a:t>
            </a:r>
            <a:r>
              <a:rPr lang="vi-VN"/>
              <a:t> </a:t>
            </a:r>
            <a:r>
              <a:rPr lang="vi-VN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93ED137-7976-0046-3A7E-9E7D4533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38" y="1629037"/>
            <a:ext cx="4488750" cy="23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2208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Billroth I and II • Oncolex">
            <a:hlinkClick r:id="" action="ppaction://media"/>
            <a:extLst>
              <a:ext uri="{FF2B5EF4-FFF2-40B4-BE49-F238E27FC236}">
                <a16:creationId xmlns:a16="http://schemas.microsoft.com/office/drawing/2014/main" id="{4740BCF4-CFEB-BB62-1CEE-598F78434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150" y="1079188"/>
            <a:ext cx="4040937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B06DB-0408-2950-EFA7-2579F67F3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85" y="1079188"/>
            <a:ext cx="38865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97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49B44A-CB62-6AAD-FA74-540791B67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625" y="1890281"/>
            <a:ext cx="3044277" cy="3160800"/>
          </a:xfrm>
        </p:spPr>
        <p:txBody>
          <a:bodyPr/>
          <a:lstStyle/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ăn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nên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sinh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hơn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08968-91F0-39CD-2F5F-37A1FC68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549600"/>
            <a:ext cx="3779163" cy="468000"/>
          </a:xfrm>
        </p:spPr>
        <p:txBody>
          <a:bodyPr/>
          <a:lstStyle/>
          <a:p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Billroth</a:t>
            </a:r>
            <a:r>
              <a:rPr lang="en-US"/>
              <a:t> I so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Billroth</a:t>
            </a:r>
            <a:r>
              <a:rPr lang="en-US"/>
              <a:t> II</a:t>
            </a: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EF678AA-F6C3-899E-B911-5FD67887B2B0}"/>
              </a:ext>
            </a:extLst>
          </p:cNvPr>
          <p:cNvSpPr txBox="1">
            <a:spLocks/>
          </p:cNvSpPr>
          <p:nvPr/>
        </p:nvSpPr>
        <p:spPr>
          <a:xfrm>
            <a:off x="4493462" y="549600"/>
            <a:ext cx="3936237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err="1"/>
              <a:t>Nhược</a:t>
            </a:r>
            <a:r>
              <a:rPr lang="vi-VN"/>
              <a:t> </a:t>
            </a:r>
            <a:r>
              <a:rPr lang="vi-VN" err="1"/>
              <a:t>điểm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Billroth</a:t>
            </a:r>
            <a:r>
              <a:rPr lang="vi-VN"/>
              <a:t> I so </a:t>
            </a:r>
            <a:r>
              <a:rPr lang="vi-VN" err="1"/>
              <a:t>với</a:t>
            </a:r>
            <a:r>
              <a:rPr lang="vi-VN"/>
              <a:t> </a:t>
            </a:r>
            <a:r>
              <a:rPr lang="vi-VN" err="1"/>
              <a:t>Billroth</a:t>
            </a:r>
            <a:r>
              <a:rPr lang="vi-VN"/>
              <a:t> II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E97FA6-652A-2398-8DF8-315080ECFBC7}"/>
              </a:ext>
            </a:extLst>
          </p:cNvPr>
          <p:cNvSpPr txBox="1">
            <a:spLocks/>
          </p:cNvSpPr>
          <p:nvPr/>
        </p:nvSpPr>
        <p:spPr>
          <a:xfrm>
            <a:off x="4269070" y="1890281"/>
            <a:ext cx="4289656" cy="295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46050" indent="0">
              <a:buFont typeface="Montserrat"/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xì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miệng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cao hơn </a:t>
            </a:r>
          </a:p>
          <a:p>
            <a:pPr marL="146050" indent="0">
              <a:buFont typeface="Montserrat"/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xì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căng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miệng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 Sai nguyên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rãi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trong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6861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224300"/>
            <a:ext cx="4205509" cy="3380125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vi-VN" sz="16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U ở 1/3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 5cm </a:t>
            </a:r>
            <a:endParaRPr lang="vi-VN" sz="16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U ở 1/3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vi-VN" sz="16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ối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hỗng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>
              <a:buFontTx/>
              <a:buChar char="-"/>
            </a:pP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Roux</a:t>
            </a:r>
            <a:r>
              <a:rPr lang="vi-VN" sz="1600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-en-Y </a:t>
            </a:r>
          </a:p>
          <a:p>
            <a:pPr>
              <a:buFontTx/>
              <a:buChar char="-"/>
            </a:pPr>
            <a:r>
              <a:rPr lang="vi-VN" sz="1600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Omega</a:t>
            </a:r>
            <a:endParaRPr lang="en-US" sz="1600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D0D8FB4-E16E-3F16-BBDD-E4241580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09" y="1290259"/>
            <a:ext cx="4067541" cy="30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004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br>
              <a:rPr lang="vi-VN"/>
            </a:br>
            <a:r>
              <a:rPr lang="en-US" sz="2400"/>
              <a:t>PP Roux-en-Y                                      PP Omega</a:t>
            </a: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41CBB8-F7BA-29AB-CB99-299CD85C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5" y="1525834"/>
            <a:ext cx="3785232" cy="3285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D6D47-BF63-C615-AD64-D31CC1967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725" y="1912665"/>
            <a:ext cx="4339483" cy="25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7847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D381C-116F-B49B-71FA-DB2DF9CF8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443625"/>
            <a:ext cx="7715400" cy="850790"/>
          </a:xfrm>
        </p:spPr>
        <p:txBody>
          <a:bodyPr/>
          <a:lstStyle/>
          <a:p>
            <a:pPr marL="146050" indent="0">
              <a:buNone/>
            </a:pP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1/3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½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/>
              <a:t>Cắt</a:t>
            </a:r>
            <a:r>
              <a:rPr lang="vi-VN"/>
              <a:t> </a:t>
            </a:r>
            <a:r>
              <a:rPr lang="vi-VN" err="1"/>
              <a:t>bán</a:t>
            </a:r>
            <a:r>
              <a:rPr lang="vi-VN"/>
              <a:t> </a:t>
            </a:r>
            <a:r>
              <a:rPr lang="vi-VN" err="1"/>
              <a:t>phần</a:t>
            </a:r>
            <a:r>
              <a:rPr lang="vi-VN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2FDEEA3-73A3-7359-D03F-38BB7B88B719}"/>
              </a:ext>
            </a:extLst>
          </p:cNvPr>
          <p:cNvSpPr txBox="1">
            <a:spLocks/>
          </p:cNvSpPr>
          <p:nvPr/>
        </p:nvSpPr>
        <p:spPr>
          <a:xfrm>
            <a:off x="714285" y="23377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err="1"/>
              <a:t>Cắt</a:t>
            </a:r>
            <a:r>
              <a:rPr lang="vi-VN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mở</a:t>
            </a:r>
            <a:r>
              <a:rPr lang="en-US"/>
              <a:t> </a:t>
            </a:r>
            <a:r>
              <a:rPr lang="en-US" err="1"/>
              <a:t>rộng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309B85-9154-DA17-1D60-D32E1EC9D63D}"/>
              </a:ext>
            </a:extLst>
          </p:cNvPr>
          <p:cNvSpPr txBox="1">
            <a:spLocks/>
          </p:cNvSpPr>
          <p:nvPr/>
        </p:nvSpPr>
        <p:spPr>
          <a:xfrm>
            <a:off x="714285" y="3189170"/>
            <a:ext cx="7715400" cy="85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46050" indent="0">
              <a:buFont typeface="Montserrat"/>
              <a:buNone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PT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đuôi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ngang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thùy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3069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617A-C8AC-F406-9861-41EC2D69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85" y="868314"/>
            <a:ext cx="7715400" cy="468000"/>
          </a:xfrm>
        </p:spPr>
        <p:txBody>
          <a:bodyPr/>
          <a:lstStyle/>
          <a:p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nạo</a:t>
            </a:r>
            <a:r>
              <a:rPr lang="en-US"/>
              <a:t> </a:t>
            </a:r>
            <a:r>
              <a:rPr lang="en-US" err="1"/>
              <a:t>hạch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ung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00CA862-2936-3FF3-2EA1-97A8D944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7" y="1806361"/>
            <a:ext cx="4975545" cy="3128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F0316-2AA7-7750-ED7E-4A05FFE9C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740" y="1861729"/>
            <a:ext cx="3843270" cy="3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005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49B44A-CB62-6AAD-FA74-540791B67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443625"/>
            <a:ext cx="2909641" cy="3160800"/>
          </a:xfrm>
        </p:spPr>
        <p:txBody>
          <a:bodyPr/>
          <a:lstStyle/>
          <a:p>
            <a:pPr marL="146050" indent="0">
              <a:buNone/>
            </a:pPr>
            <a:r>
              <a:rPr lang="en-US" sz="1600" b="1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endParaRPr lang="en-US" sz="1600" b="1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miệng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Viêm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tuỵ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thương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Viêm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-xe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tồn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lưu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ứ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ruột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non 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Xì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chỗ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xì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mỏm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tràng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08968-91F0-39CD-2F5F-37A1FC68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/>
              <a:t>Biến</a:t>
            </a:r>
            <a:r>
              <a:rPr lang="vi-VN"/>
              <a:t> </a:t>
            </a:r>
            <a:r>
              <a:rPr lang="vi-VN" err="1"/>
              <a:t>chứng</a:t>
            </a:r>
            <a:r>
              <a:rPr lang="vi-VN"/>
              <a:t> </a:t>
            </a:r>
            <a:r>
              <a:rPr lang="vi-VN" err="1"/>
              <a:t>cắt</a:t>
            </a:r>
            <a:r>
              <a:rPr lang="vi-VN"/>
              <a:t> </a:t>
            </a:r>
            <a:r>
              <a:rPr lang="vi-VN" err="1"/>
              <a:t>dạ</a:t>
            </a:r>
            <a:r>
              <a:rPr lang="vi-VN"/>
              <a:t> </a:t>
            </a:r>
            <a:r>
              <a:rPr lang="vi-VN" err="1"/>
              <a:t>dày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DE49641-3470-29FC-7A7A-14C7CA35806C}"/>
              </a:ext>
            </a:extLst>
          </p:cNvPr>
          <p:cNvSpPr txBox="1"/>
          <p:nvPr/>
        </p:nvSpPr>
        <p:spPr>
          <a:xfrm>
            <a:off x="4274680" y="1486601"/>
            <a:ext cx="3584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muộn</a:t>
            </a:r>
            <a:endParaRPr lang="en-US" sz="1600" b="1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Hẹp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chỗ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Loét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(Dumping, RL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K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828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49B44A-CB62-6AAD-FA74-540791B67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256599"/>
            <a:ext cx="7715400" cy="3775751"/>
          </a:xfrm>
        </p:spPr>
        <p:txBody>
          <a:bodyPr/>
          <a:lstStyle/>
          <a:p>
            <a:pPr marL="0" indent="0">
              <a:buNone/>
            </a:pP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en-US" sz="1600" b="1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bề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(R1, R2)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BN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miễn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HER2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nhắm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R0: Không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ở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R1: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ở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trên vi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R2: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ở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trên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67685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49B44A-CB62-6AAD-FA74-540791B676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tân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trợ</a:t>
            </a:r>
            <a:endParaRPr lang="en-US" sz="1600" b="1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( ĐK &gt; 3cm)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ngờ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16a2/16b1 ( ĐK &gt; 1cm)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– 6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trợ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 b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endParaRPr lang="en-US" sz="1600" b="1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sót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>
              <a:buFontTx/>
              <a:buChar char="-"/>
            </a:pP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II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III ( Theo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4467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6955;p108">
            <a:extLst>
              <a:ext uri="{FF2B5EF4-FFF2-40B4-BE49-F238E27FC236}">
                <a16:creationId xmlns:a16="http://schemas.microsoft.com/office/drawing/2014/main" id="{32167AA6-0554-5302-6EC3-82885D0ADE6F}"/>
              </a:ext>
            </a:extLst>
          </p:cNvPr>
          <p:cNvGrpSpPr/>
          <p:nvPr/>
        </p:nvGrpSpPr>
        <p:grpSpPr>
          <a:xfrm>
            <a:off x="785611" y="884349"/>
            <a:ext cx="7667222" cy="3790682"/>
            <a:chOff x="238125" y="1188750"/>
            <a:chExt cx="7140450" cy="3335550"/>
          </a:xfrm>
        </p:grpSpPr>
        <p:sp>
          <p:nvSpPr>
            <p:cNvPr id="5" name="Google Shape;6956;p108">
              <a:extLst>
                <a:ext uri="{FF2B5EF4-FFF2-40B4-BE49-F238E27FC236}">
                  <a16:creationId xmlns:a16="http://schemas.microsoft.com/office/drawing/2014/main" id="{FD0116DD-9547-E289-4AF6-DB3AF4848F01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57;p108">
              <a:extLst>
                <a:ext uri="{FF2B5EF4-FFF2-40B4-BE49-F238E27FC236}">
                  <a16:creationId xmlns:a16="http://schemas.microsoft.com/office/drawing/2014/main" id="{580EF521-60B8-978E-739B-D757D4B4DD7E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58;p108">
              <a:extLst>
                <a:ext uri="{FF2B5EF4-FFF2-40B4-BE49-F238E27FC236}">
                  <a16:creationId xmlns:a16="http://schemas.microsoft.com/office/drawing/2014/main" id="{EBCC3841-A7EE-E97A-F5C9-489A3F203301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59;p108">
              <a:extLst>
                <a:ext uri="{FF2B5EF4-FFF2-40B4-BE49-F238E27FC236}">
                  <a16:creationId xmlns:a16="http://schemas.microsoft.com/office/drawing/2014/main" id="{56BA73FE-4DD4-7053-92D5-AE64CDE5A2FC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60;p108">
              <a:extLst>
                <a:ext uri="{FF2B5EF4-FFF2-40B4-BE49-F238E27FC236}">
                  <a16:creationId xmlns:a16="http://schemas.microsoft.com/office/drawing/2014/main" id="{2A9A8BBB-26FB-EEAC-1496-E59408192B4F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2A71AE-9DD9-3175-A8C8-391289C4DEFF}"/>
              </a:ext>
            </a:extLst>
          </p:cNvPr>
          <p:cNvSpPr txBox="1"/>
          <p:nvPr/>
        </p:nvSpPr>
        <p:spPr>
          <a:xfrm>
            <a:off x="3730201" y="2357368"/>
            <a:ext cx="1631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>
                <a:solidFill>
                  <a:schemeClr val="accent5">
                    <a:lumMod val="50000"/>
                  </a:schemeClr>
                </a:solidFill>
              </a:rPr>
              <a:t>YẾU TỐ NGUY CƠ</a:t>
            </a:r>
            <a:endParaRPr lang="en-US" sz="24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B595A-8101-ACB5-30CE-C637FFB690D2}"/>
              </a:ext>
            </a:extLst>
          </p:cNvPr>
          <p:cNvSpPr txBox="1"/>
          <p:nvPr/>
        </p:nvSpPr>
        <p:spPr>
          <a:xfrm>
            <a:off x="1156517" y="1341705"/>
            <a:ext cx="2425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Môi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trường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, dinh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dưỡng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thói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 quen sinh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hoạt</a:t>
            </a:r>
            <a:endParaRPr lang="en-US" sz="2000"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DBC04-2ACD-DEC8-C37B-A730E24D313F}"/>
              </a:ext>
            </a:extLst>
          </p:cNvPr>
          <p:cNvSpPr txBox="1"/>
          <p:nvPr/>
        </p:nvSpPr>
        <p:spPr>
          <a:xfrm>
            <a:off x="6132300" y="1341705"/>
            <a:ext cx="154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Di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truyền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,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tiền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sử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 gia </a:t>
            </a:r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B0604020202020204" pitchFamily="2" charset="-79"/>
              </a:rPr>
              <a:t>đình</a:t>
            </a:r>
            <a:endParaRPr 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D7FB7-7976-25DA-F8B8-867CD7C2CAE9}"/>
              </a:ext>
            </a:extLst>
          </p:cNvPr>
          <p:cNvSpPr txBox="1"/>
          <p:nvPr/>
        </p:nvSpPr>
        <p:spPr>
          <a:xfrm>
            <a:off x="1471403" y="3294621"/>
            <a:ext cx="179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Tiền</a:t>
            </a:r>
            <a:r>
              <a:rPr lang="vi-VN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 căn</a:t>
            </a:r>
            <a:endParaRPr lang="en-US" sz="2000"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E02EC-DA01-CC84-6566-E090E671196D}"/>
              </a:ext>
            </a:extLst>
          </p:cNvPr>
          <p:cNvSpPr txBox="1"/>
          <p:nvPr/>
        </p:nvSpPr>
        <p:spPr>
          <a:xfrm>
            <a:off x="5982046" y="3225933"/>
            <a:ext cx="2123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Khác</a:t>
            </a:r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endParaRPr lang="vi-VN" sz="2000" b="1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en-US" sz="2000"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5801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49B44A-CB62-6AAD-FA74-540791B67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443625"/>
            <a:ext cx="2976959" cy="3160800"/>
          </a:xfrm>
        </p:spPr>
        <p:txBody>
          <a:bodyPr/>
          <a:lstStyle/>
          <a:p>
            <a:pPr marL="0" indent="0">
              <a:buNone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hưởng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08968-91F0-39CD-2F5F-37A1FC68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Tiên </a:t>
            </a:r>
            <a:r>
              <a:rPr lang="en-US" err="1"/>
              <a:t>lượng</a:t>
            </a:r>
            <a:r>
              <a:rPr lang="vi-VN"/>
              <a:t> 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4B5FDB6-3191-06C6-2B9F-67203934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57" y="1335706"/>
            <a:ext cx="4622487" cy="33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174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CF4F5-E483-4B33-9111-4C521E544546}"/>
              </a:ext>
            </a:extLst>
          </p:cNvPr>
          <p:cNvSpPr txBox="1"/>
          <p:nvPr/>
        </p:nvSpPr>
        <p:spPr>
          <a:xfrm>
            <a:off x="669701" y="1021724"/>
            <a:ext cx="73581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Cancer Statistics 2020: GLOBOCAN Estimates of Incidence and Mortality Worldwide for 36 Cancers in 185 Countries .Hyuna Sung, PhD1; Jacques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Ferlay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MSc, ME2; Rebecca L. Siegel, MPH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Epidemiological and pathophysiological review of helicobacter pylori.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Jibran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Sualeh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Muhammad1, Syed Faisal Zaidi, Khan Usmanghani3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Bizzaro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N, Antico A: Diagnosis and classification of pernicious anemia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Bizzaro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N, Antico A. 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Histological types of gastric cancer according to the Lauren classification.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Japanese gastric cancer treatment guidelines 2014 (ver. 4) Japanese Gastric Cancer Association1</a:t>
            </a:r>
            <a:endParaRPr lang="vi-VN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Prognostic factors for survival in patients with gastric cancer: Single-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experience</a:t>
            </a:r>
            <a:r>
              <a:rPr lang="vi-VN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Gokhan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Yaprak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Deniz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Tataroglu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Bedriye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Dogan,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Melike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Pekyurek</a:t>
            </a:r>
            <a:endParaRPr lang="en-US" dirty="0">
              <a:solidFill>
                <a:schemeClr val="accent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khoa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ĐHYD TP HCM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ọc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khoa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ống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ĐHYD TPHCM</a:t>
            </a:r>
          </a:p>
          <a:p>
            <a:pPr marL="342900" indent="-342900">
              <a:buFont typeface="Arial"/>
              <a:buAutoNum type="arabicPeriod"/>
            </a:pPr>
            <a:endParaRPr lang="en-US" dirty="0">
              <a:solidFill>
                <a:schemeClr val="accent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CC4F2F-1319-7ED5-C1AD-A83C5FAE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</p:spPr>
        <p:txBody>
          <a:bodyPr/>
          <a:lstStyle/>
          <a:p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</a:p>
        </p:txBody>
      </p:sp>
      <p:grpSp>
        <p:nvGrpSpPr>
          <p:cNvPr id="5" name="Google Shape;863;p49">
            <a:extLst>
              <a:ext uri="{FF2B5EF4-FFF2-40B4-BE49-F238E27FC236}">
                <a16:creationId xmlns:a16="http://schemas.microsoft.com/office/drawing/2014/main" id="{CC2AEA52-A8F9-5308-AB1E-775CC5F86029}"/>
              </a:ext>
            </a:extLst>
          </p:cNvPr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" name="Google Shape;864;p49">
              <a:extLst>
                <a:ext uri="{FF2B5EF4-FFF2-40B4-BE49-F238E27FC236}">
                  <a16:creationId xmlns:a16="http://schemas.microsoft.com/office/drawing/2014/main" id="{94E55CF5-C4FC-AF45-9E5E-2770F22495D7}"/>
                </a:ext>
              </a:extLst>
            </p:cNvPr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865;p49">
              <a:extLst>
                <a:ext uri="{FF2B5EF4-FFF2-40B4-BE49-F238E27FC236}">
                  <a16:creationId xmlns:a16="http://schemas.microsoft.com/office/drawing/2014/main" id="{E5E32CD9-F854-1E30-338E-0B0093D94625}"/>
                </a:ext>
              </a:extLst>
            </p:cNvPr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" name="Google Shape;866;p49">
                <a:extLst>
                  <a:ext uri="{FF2B5EF4-FFF2-40B4-BE49-F238E27FC236}">
                    <a16:creationId xmlns:a16="http://schemas.microsoft.com/office/drawing/2014/main" id="{D944E41C-7BCC-F47D-73E3-D8EDDA123E95}"/>
                  </a:ext>
                </a:extLst>
              </p:cNvPr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67;p49">
                <a:extLst>
                  <a:ext uri="{FF2B5EF4-FFF2-40B4-BE49-F238E27FC236}">
                    <a16:creationId xmlns:a16="http://schemas.microsoft.com/office/drawing/2014/main" id="{42529A4D-BD4B-C65E-F16A-ECB6D5553433}"/>
                  </a:ext>
                </a:extLst>
              </p:cNvPr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68;p49">
                <a:extLst>
                  <a:ext uri="{FF2B5EF4-FFF2-40B4-BE49-F238E27FC236}">
                    <a16:creationId xmlns:a16="http://schemas.microsoft.com/office/drawing/2014/main" id="{AAA7EADF-452E-6890-E127-1B0C4BBBF54C}"/>
                  </a:ext>
                </a:extLst>
              </p:cNvPr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3039493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95"/>
          <p:cNvSpPr txBox="1">
            <a:spLocks noGrp="1"/>
          </p:cNvSpPr>
          <p:nvPr>
            <p:ph type="title"/>
          </p:nvPr>
        </p:nvSpPr>
        <p:spPr>
          <a:xfrm>
            <a:off x="679521" y="1595365"/>
            <a:ext cx="4598576" cy="1749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CẢM ƠN THẦY VÀ CÁC BẠN ĐÃ CHÚ Ý LẮNG NGHE !!!</a:t>
            </a:r>
            <a:endParaRPr sz="3000"/>
          </a:p>
        </p:txBody>
      </p:sp>
      <p:grpSp>
        <p:nvGrpSpPr>
          <p:cNvPr id="2425" name="Google Shape;2425;p95"/>
          <p:cNvGrpSpPr/>
          <p:nvPr/>
        </p:nvGrpSpPr>
        <p:grpSpPr>
          <a:xfrm>
            <a:off x="5305424" y="1487383"/>
            <a:ext cx="1433949" cy="3117068"/>
            <a:chOff x="4943474" y="1487383"/>
            <a:chExt cx="1433949" cy="3117068"/>
          </a:xfrm>
        </p:grpSpPr>
        <p:sp>
          <p:nvSpPr>
            <p:cNvPr id="2426" name="Google Shape;2426;p95"/>
            <p:cNvSpPr/>
            <p:nvPr/>
          </p:nvSpPr>
          <p:spPr>
            <a:xfrm>
              <a:off x="5929959" y="4223854"/>
              <a:ext cx="447190" cy="380597"/>
            </a:xfrm>
            <a:custGeom>
              <a:avLst/>
              <a:gdLst/>
              <a:ahLst/>
              <a:cxnLst/>
              <a:rect l="l" t="t" r="r" b="b"/>
              <a:pathLst>
                <a:path w="6546" h="5571" extrusionOk="0">
                  <a:moveTo>
                    <a:pt x="0" y="1"/>
                  </a:moveTo>
                  <a:lnTo>
                    <a:pt x="1114" y="4072"/>
                  </a:lnTo>
                  <a:lnTo>
                    <a:pt x="1241" y="4491"/>
                  </a:lnTo>
                  <a:cubicBezTo>
                    <a:pt x="1351" y="4948"/>
                    <a:pt x="1771" y="5276"/>
                    <a:pt x="2245" y="5313"/>
                  </a:cubicBezTo>
                  <a:lnTo>
                    <a:pt x="5933" y="5568"/>
                  </a:lnTo>
                  <a:cubicBezTo>
                    <a:pt x="5949" y="5570"/>
                    <a:pt x="5964" y="5571"/>
                    <a:pt x="5979" y="5571"/>
                  </a:cubicBezTo>
                  <a:cubicBezTo>
                    <a:pt x="6319" y="5571"/>
                    <a:pt x="6546" y="5189"/>
                    <a:pt x="6371" y="4875"/>
                  </a:cubicBezTo>
                  <a:cubicBezTo>
                    <a:pt x="6243" y="4692"/>
                    <a:pt x="5002" y="4181"/>
                    <a:pt x="4363" y="3871"/>
                  </a:cubicBezTo>
                  <a:cubicBezTo>
                    <a:pt x="4235" y="3816"/>
                    <a:pt x="4107" y="3743"/>
                    <a:pt x="3998" y="3633"/>
                  </a:cubicBezTo>
                  <a:cubicBezTo>
                    <a:pt x="3998" y="3615"/>
                    <a:pt x="3961" y="3506"/>
                    <a:pt x="3943" y="3360"/>
                  </a:cubicBezTo>
                  <a:cubicBezTo>
                    <a:pt x="3815" y="2666"/>
                    <a:pt x="3523" y="950"/>
                    <a:pt x="3523" y="9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5"/>
            <p:cNvSpPr/>
            <p:nvPr/>
          </p:nvSpPr>
          <p:spPr>
            <a:xfrm>
              <a:off x="6005994" y="4452099"/>
              <a:ext cx="371429" cy="152280"/>
            </a:xfrm>
            <a:custGeom>
              <a:avLst/>
              <a:gdLst/>
              <a:ahLst/>
              <a:cxnLst/>
              <a:rect l="l" t="t" r="r" b="b"/>
              <a:pathLst>
                <a:path w="5437" h="2229" extrusionOk="0">
                  <a:moveTo>
                    <a:pt x="2830" y="0"/>
                  </a:moveTo>
                  <a:cubicBezTo>
                    <a:pt x="2757" y="19"/>
                    <a:pt x="2702" y="19"/>
                    <a:pt x="2648" y="55"/>
                  </a:cubicBezTo>
                  <a:cubicBezTo>
                    <a:pt x="2374" y="183"/>
                    <a:pt x="2136" y="877"/>
                    <a:pt x="2136" y="877"/>
                  </a:cubicBezTo>
                  <a:lnTo>
                    <a:pt x="1" y="712"/>
                  </a:lnTo>
                  <a:lnTo>
                    <a:pt x="1" y="712"/>
                  </a:lnTo>
                  <a:lnTo>
                    <a:pt x="128" y="1132"/>
                  </a:lnTo>
                  <a:cubicBezTo>
                    <a:pt x="238" y="1589"/>
                    <a:pt x="658" y="1917"/>
                    <a:pt x="1132" y="1954"/>
                  </a:cubicBezTo>
                  <a:lnTo>
                    <a:pt x="4820" y="2227"/>
                  </a:lnTo>
                  <a:cubicBezTo>
                    <a:pt x="4828" y="2228"/>
                    <a:pt x="4837" y="2228"/>
                    <a:pt x="4845" y="2228"/>
                  </a:cubicBezTo>
                  <a:cubicBezTo>
                    <a:pt x="5197" y="2228"/>
                    <a:pt x="5436" y="1855"/>
                    <a:pt x="5258" y="1534"/>
                  </a:cubicBezTo>
                  <a:cubicBezTo>
                    <a:pt x="5130" y="1351"/>
                    <a:pt x="3889" y="840"/>
                    <a:pt x="3250" y="511"/>
                  </a:cubicBezTo>
                  <a:cubicBezTo>
                    <a:pt x="3250" y="511"/>
                    <a:pt x="3159" y="347"/>
                    <a:pt x="3104" y="219"/>
                  </a:cubicBezTo>
                  <a:cubicBezTo>
                    <a:pt x="3067" y="92"/>
                    <a:pt x="2958" y="19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5"/>
            <p:cNvSpPr/>
            <p:nvPr/>
          </p:nvSpPr>
          <p:spPr>
            <a:xfrm>
              <a:off x="4943474" y="4038035"/>
              <a:ext cx="295599" cy="566147"/>
            </a:xfrm>
            <a:custGeom>
              <a:avLst/>
              <a:gdLst/>
              <a:ahLst/>
              <a:cxnLst/>
              <a:rect l="l" t="t" r="r" b="b"/>
              <a:pathLst>
                <a:path w="4327" h="8287" extrusionOk="0">
                  <a:moveTo>
                    <a:pt x="2446" y="1"/>
                  </a:moveTo>
                  <a:lnTo>
                    <a:pt x="438" y="3706"/>
                  </a:lnTo>
                  <a:lnTo>
                    <a:pt x="219" y="4090"/>
                  </a:lnTo>
                  <a:cubicBezTo>
                    <a:pt x="0" y="4510"/>
                    <a:pt x="55" y="5021"/>
                    <a:pt x="384" y="5368"/>
                  </a:cubicBezTo>
                  <a:lnTo>
                    <a:pt x="2866" y="8124"/>
                  </a:lnTo>
                  <a:cubicBezTo>
                    <a:pt x="2957" y="8236"/>
                    <a:pt x="3080" y="8286"/>
                    <a:pt x="3202" y="8286"/>
                  </a:cubicBezTo>
                  <a:cubicBezTo>
                    <a:pt x="3400" y="8286"/>
                    <a:pt x="3595" y="8156"/>
                    <a:pt x="3651" y="7942"/>
                  </a:cubicBezTo>
                  <a:cubicBezTo>
                    <a:pt x="3688" y="7704"/>
                    <a:pt x="3158" y="6481"/>
                    <a:pt x="2921" y="5824"/>
                  </a:cubicBezTo>
                  <a:cubicBezTo>
                    <a:pt x="2848" y="5678"/>
                    <a:pt x="2812" y="5532"/>
                    <a:pt x="2793" y="5386"/>
                  </a:cubicBezTo>
                  <a:cubicBezTo>
                    <a:pt x="2812" y="5368"/>
                    <a:pt x="2866" y="5276"/>
                    <a:pt x="2958" y="5149"/>
                  </a:cubicBezTo>
                  <a:cubicBezTo>
                    <a:pt x="3341" y="4564"/>
                    <a:pt x="4327" y="3122"/>
                    <a:pt x="4327" y="3122"/>
                  </a:cubicBezTo>
                  <a:lnTo>
                    <a:pt x="2446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5"/>
            <p:cNvSpPr/>
            <p:nvPr/>
          </p:nvSpPr>
          <p:spPr>
            <a:xfrm>
              <a:off x="4943474" y="4291214"/>
              <a:ext cx="251946" cy="312962"/>
            </a:xfrm>
            <a:custGeom>
              <a:avLst/>
              <a:gdLst/>
              <a:ahLst/>
              <a:cxnLst/>
              <a:rect l="l" t="t" r="r" b="b"/>
              <a:pathLst>
                <a:path w="3688" h="4581" extrusionOk="0">
                  <a:moveTo>
                    <a:pt x="438" y="0"/>
                  </a:moveTo>
                  <a:lnTo>
                    <a:pt x="219" y="384"/>
                  </a:lnTo>
                  <a:cubicBezTo>
                    <a:pt x="0" y="804"/>
                    <a:pt x="55" y="1315"/>
                    <a:pt x="384" y="1662"/>
                  </a:cubicBezTo>
                  <a:lnTo>
                    <a:pt x="2866" y="4418"/>
                  </a:lnTo>
                  <a:cubicBezTo>
                    <a:pt x="2957" y="4530"/>
                    <a:pt x="3080" y="4580"/>
                    <a:pt x="3202" y="4580"/>
                  </a:cubicBezTo>
                  <a:cubicBezTo>
                    <a:pt x="3400" y="4580"/>
                    <a:pt x="3595" y="4450"/>
                    <a:pt x="3651" y="4236"/>
                  </a:cubicBezTo>
                  <a:cubicBezTo>
                    <a:pt x="3688" y="3998"/>
                    <a:pt x="3158" y="2775"/>
                    <a:pt x="2921" y="2118"/>
                  </a:cubicBezTo>
                  <a:cubicBezTo>
                    <a:pt x="2921" y="2118"/>
                    <a:pt x="2958" y="1917"/>
                    <a:pt x="3012" y="1789"/>
                  </a:cubicBezTo>
                  <a:cubicBezTo>
                    <a:pt x="3067" y="1680"/>
                    <a:pt x="3049" y="1534"/>
                    <a:pt x="2958" y="1443"/>
                  </a:cubicBezTo>
                  <a:cubicBezTo>
                    <a:pt x="2903" y="1406"/>
                    <a:pt x="2848" y="1370"/>
                    <a:pt x="2793" y="1351"/>
                  </a:cubicBezTo>
                  <a:cubicBezTo>
                    <a:pt x="2758" y="1340"/>
                    <a:pt x="2717" y="1335"/>
                    <a:pt x="2673" y="1335"/>
                  </a:cubicBezTo>
                  <a:cubicBezTo>
                    <a:pt x="2355" y="1335"/>
                    <a:pt x="1862" y="1589"/>
                    <a:pt x="1862" y="1589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5"/>
            <p:cNvSpPr/>
            <p:nvPr/>
          </p:nvSpPr>
          <p:spPr>
            <a:xfrm>
              <a:off x="5447305" y="2580168"/>
              <a:ext cx="723388" cy="1707391"/>
            </a:xfrm>
            <a:custGeom>
              <a:avLst/>
              <a:gdLst/>
              <a:ahLst/>
              <a:cxnLst/>
              <a:rect l="l" t="t" r="r" b="b"/>
              <a:pathLst>
                <a:path w="10589" h="24992" extrusionOk="0">
                  <a:moveTo>
                    <a:pt x="274" y="0"/>
                  </a:moveTo>
                  <a:cubicBezTo>
                    <a:pt x="274" y="0"/>
                    <a:pt x="92" y="822"/>
                    <a:pt x="55" y="3268"/>
                  </a:cubicBezTo>
                  <a:cubicBezTo>
                    <a:pt x="0" y="5733"/>
                    <a:pt x="2447" y="11885"/>
                    <a:pt x="3451" y="14769"/>
                  </a:cubicBezTo>
                  <a:cubicBezTo>
                    <a:pt x="4436" y="17635"/>
                    <a:pt x="6499" y="24718"/>
                    <a:pt x="6499" y="24718"/>
                  </a:cubicBezTo>
                  <a:lnTo>
                    <a:pt x="10588" y="24992"/>
                  </a:lnTo>
                  <a:cubicBezTo>
                    <a:pt x="10588" y="24992"/>
                    <a:pt x="9383" y="16777"/>
                    <a:pt x="8799" y="13035"/>
                  </a:cubicBezTo>
                  <a:cubicBezTo>
                    <a:pt x="8215" y="9311"/>
                    <a:pt x="6499" y="1716"/>
                    <a:pt x="6499" y="1716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5"/>
            <p:cNvSpPr/>
            <p:nvPr/>
          </p:nvSpPr>
          <p:spPr>
            <a:xfrm>
              <a:off x="5002090" y="2542048"/>
              <a:ext cx="657259" cy="1720576"/>
            </a:xfrm>
            <a:custGeom>
              <a:avLst/>
              <a:gdLst/>
              <a:ahLst/>
              <a:cxnLst/>
              <a:rect l="l" t="t" r="r" b="b"/>
              <a:pathLst>
                <a:path w="9621" h="25185" extrusionOk="0">
                  <a:moveTo>
                    <a:pt x="7497" y="0"/>
                  </a:moveTo>
                  <a:cubicBezTo>
                    <a:pt x="6915" y="0"/>
                    <a:pt x="5827" y="366"/>
                    <a:pt x="5276" y="1599"/>
                  </a:cubicBezTo>
                  <a:cubicBezTo>
                    <a:pt x="4491" y="3333"/>
                    <a:pt x="3779" y="11658"/>
                    <a:pt x="3213" y="14761"/>
                  </a:cubicBezTo>
                  <a:cubicBezTo>
                    <a:pt x="2647" y="17864"/>
                    <a:pt x="0" y="23122"/>
                    <a:pt x="0" y="23122"/>
                  </a:cubicBezTo>
                  <a:lnTo>
                    <a:pt x="3377" y="25185"/>
                  </a:lnTo>
                  <a:cubicBezTo>
                    <a:pt x="3377" y="25185"/>
                    <a:pt x="7065" y="19672"/>
                    <a:pt x="7868" y="17390"/>
                  </a:cubicBezTo>
                  <a:cubicBezTo>
                    <a:pt x="8525" y="15546"/>
                    <a:pt x="9438" y="11347"/>
                    <a:pt x="9438" y="11347"/>
                  </a:cubicBezTo>
                  <a:cubicBezTo>
                    <a:pt x="9438" y="11347"/>
                    <a:pt x="9621" y="7240"/>
                    <a:pt x="9584" y="6053"/>
                  </a:cubicBezTo>
                  <a:cubicBezTo>
                    <a:pt x="9529" y="4848"/>
                    <a:pt x="7941" y="431"/>
                    <a:pt x="7886" y="139"/>
                  </a:cubicBezTo>
                  <a:cubicBezTo>
                    <a:pt x="7876" y="56"/>
                    <a:pt x="7726" y="0"/>
                    <a:pt x="7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5"/>
            <p:cNvSpPr/>
            <p:nvPr/>
          </p:nvSpPr>
          <p:spPr>
            <a:xfrm>
              <a:off x="5362525" y="1568747"/>
              <a:ext cx="164639" cy="164713"/>
            </a:xfrm>
            <a:custGeom>
              <a:avLst/>
              <a:gdLst/>
              <a:ahLst/>
              <a:cxnLst/>
              <a:rect l="l" t="t" r="r" b="b"/>
              <a:pathLst>
                <a:path w="2410" h="2411" extrusionOk="0">
                  <a:moveTo>
                    <a:pt x="1205" y="1"/>
                  </a:moveTo>
                  <a:cubicBezTo>
                    <a:pt x="529" y="1"/>
                    <a:pt x="0" y="548"/>
                    <a:pt x="0" y="1205"/>
                  </a:cubicBezTo>
                  <a:cubicBezTo>
                    <a:pt x="0" y="1863"/>
                    <a:pt x="529" y="2410"/>
                    <a:pt x="1205" y="2410"/>
                  </a:cubicBezTo>
                  <a:cubicBezTo>
                    <a:pt x="1862" y="2410"/>
                    <a:pt x="2410" y="1863"/>
                    <a:pt x="2410" y="1205"/>
                  </a:cubicBezTo>
                  <a:cubicBezTo>
                    <a:pt x="2410" y="548"/>
                    <a:pt x="1862" y="1"/>
                    <a:pt x="1205" y="1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5"/>
            <p:cNvSpPr/>
            <p:nvPr/>
          </p:nvSpPr>
          <p:spPr>
            <a:xfrm>
              <a:off x="5462267" y="1548799"/>
              <a:ext cx="329278" cy="359077"/>
            </a:xfrm>
            <a:custGeom>
              <a:avLst/>
              <a:gdLst/>
              <a:ahLst/>
              <a:cxnLst/>
              <a:rect l="l" t="t" r="r" b="b"/>
              <a:pathLst>
                <a:path w="4820" h="5256" extrusionOk="0">
                  <a:moveTo>
                    <a:pt x="2880" y="0"/>
                  </a:moveTo>
                  <a:cubicBezTo>
                    <a:pt x="2400" y="0"/>
                    <a:pt x="1909" y="82"/>
                    <a:pt x="1461" y="128"/>
                  </a:cubicBezTo>
                  <a:cubicBezTo>
                    <a:pt x="749" y="201"/>
                    <a:pt x="183" y="1205"/>
                    <a:pt x="73" y="1863"/>
                  </a:cubicBezTo>
                  <a:cubicBezTo>
                    <a:pt x="0" y="2538"/>
                    <a:pt x="110" y="3232"/>
                    <a:pt x="420" y="3852"/>
                  </a:cubicBezTo>
                  <a:cubicBezTo>
                    <a:pt x="603" y="4181"/>
                    <a:pt x="804" y="4491"/>
                    <a:pt x="1041" y="4802"/>
                  </a:cubicBezTo>
                  <a:cubicBezTo>
                    <a:pt x="1150" y="4966"/>
                    <a:pt x="1315" y="5112"/>
                    <a:pt x="1479" y="5221"/>
                  </a:cubicBezTo>
                  <a:cubicBezTo>
                    <a:pt x="1519" y="5246"/>
                    <a:pt x="1560" y="5256"/>
                    <a:pt x="1601" y="5256"/>
                  </a:cubicBezTo>
                  <a:cubicBezTo>
                    <a:pt x="1843" y="5256"/>
                    <a:pt x="2103" y="4903"/>
                    <a:pt x="2337" y="4856"/>
                  </a:cubicBezTo>
                  <a:cubicBezTo>
                    <a:pt x="2684" y="4783"/>
                    <a:pt x="3140" y="4838"/>
                    <a:pt x="3396" y="4583"/>
                  </a:cubicBezTo>
                  <a:cubicBezTo>
                    <a:pt x="4181" y="3816"/>
                    <a:pt x="4710" y="3067"/>
                    <a:pt x="4765" y="1753"/>
                  </a:cubicBezTo>
                  <a:cubicBezTo>
                    <a:pt x="4820" y="840"/>
                    <a:pt x="4400" y="311"/>
                    <a:pt x="3706" y="110"/>
                  </a:cubicBezTo>
                  <a:cubicBezTo>
                    <a:pt x="3442" y="29"/>
                    <a:pt x="3163" y="0"/>
                    <a:pt x="2880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5"/>
            <p:cNvSpPr/>
            <p:nvPr/>
          </p:nvSpPr>
          <p:spPr>
            <a:xfrm>
              <a:off x="5543290" y="1799451"/>
              <a:ext cx="138543" cy="200853"/>
            </a:xfrm>
            <a:custGeom>
              <a:avLst/>
              <a:gdLst/>
              <a:ahLst/>
              <a:cxnLst/>
              <a:rect l="l" t="t" r="r" b="b"/>
              <a:pathLst>
                <a:path w="2028" h="2940" extrusionOk="0">
                  <a:moveTo>
                    <a:pt x="92" y="1"/>
                  </a:moveTo>
                  <a:lnTo>
                    <a:pt x="1" y="2867"/>
                  </a:lnTo>
                  <a:lnTo>
                    <a:pt x="1918" y="2940"/>
                  </a:lnTo>
                  <a:lnTo>
                    <a:pt x="2027" y="7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5"/>
            <p:cNvSpPr/>
            <p:nvPr/>
          </p:nvSpPr>
          <p:spPr>
            <a:xfrm>
              <a:off x="5559549" y="1799451"/>
              <a:ext cx="122284" cy="174688"/>
            </a:xfrm>
            <a:custGeom>
              <a:avLst/>
              <a:gdLst/>
              <a:ahLst/>
              <a:cxnLst/>
              <a:rect l="l" t="t" r="r" b="b"/>
              <a:pathLst>
                <a:path w="1790" h="2557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548"/>
                    <a:pt x="110" y="1096"/>
                    <a:pt x="347" y="1589"/>
                  </a:cubicBezTo>
                  <a:cubicBezTo>
                    <a:pt x="639" y="2082"/>
                    <a:pt x="1132" y="2429"/>
                    <a:pt x="1716" y="2557"/>
                  </a:cubicBezTo>
                  <a:lnTo>
                    <a:pt x="1789" y="7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5"/>
            <p:cNvSpPr/>
            <p:nvPr/>
          </p:nvSpPr>
          <p:spPr>
            <a:xfrm>
              <a:off x="5464726" y="1706609"/>
              <a:ext cx="102336" cy="150503"/>
            </a:xfrm>
            <a:custGeom>
              <a:avLst/>
              <a:gdLst/>
              <a:ahLst/>
              <a:cxnLst/>
              <a:rect l="l" t="t" r="r" b="b"/>
              <a:pathLst>
                <a:path w="1498" h="2203" extrusionOk="0">
                  <a:moveTo>
                    <a:pt x="727" y="0"/>
                  </a:moveTo>
                  <a:cubicBezTo>
                    <a:pt x="343" y="0"/>
                    <a:pt x="54" y="529"/>
                    <a:pt x="37" y="885"/>
                  </a:cubicBezTo>
                  <a:cubicBezTo>
                    <a:pt x="1" y="1378"/>
                    <a:pt x="256" y="1853"/>
                    <a:pt x="676" y="2127"/>
                  </a:cubicBezTo>
                  <a:cubicBezTo>
                    <a:pt x="785" y="2179"/>
                    <a:pt x="882" y="2203"/>
                    <a:pt x="967" y="2203"/>
                  </a:cubicBezTo>
                  <a:cubicBezTo>
                    <a:pt x="1326" y="2203"/>
                    <a:pt x="1483" y="1787"/>
                    <a:pt x="1498" y="1360"/>
                  </a:cubicBezTo>
                  <a:cubicBezTo>
                    <a:pt x="1498" y="940"/>
                    <a:pt x="1352" y="191"/>
                    <a:pt x="877" y="27"/>
                  </a:cubicBezTo>
                  <a:cubicBezTo>
                    <a:pt x="826" y="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5"/>
            <p:cNvSpPr/>
            <p:nvPr/>
          </p:nvSpPr>
          <p:spPr>
            <a:xfrm>
              <a:off x="5522112" y="1572163"/>
              <a:ext cx="263218" cy="354568"/>
            </a:xfrm>
            <a:custGeom>
              <a:avLst/>
              <a:gdLst/>
              <a:ahLst/>
              <a:cxnLst/>
              <a:rect l="l" t="t" r="r" b="b"/>
              <a:pathLst>
                <a:path w="3853" h="5190" extrusionOk="0">
                  <a:moveTo>
                    <a:pt x="1812" y="0"/>
                  </a:moveTo>
                  <a:cubicBezTo>
                    <a:pt x="1267" y="0"/>
                    <a:pt x="726" y="282"/>
                    <a:pt x="439" y="827"/>
                  </a:cubicBezTo>
                  <a:cubicBezTo>
                    <a:pt x="1" y="1612"/>
                    <a:pt x="128" y="2780"/>
                    <a:pt x="439" y="3620"/>
                  </a:cubicBezTo>
                  <a:cubicBezTo>
                    <a:pt x="585" y="4131"/>
                    <a:pt x="913" y="4569"/>
                    <a:pt x="1352" y="4879"/>
                  </a:cubicBezTo>
                  <a:cubicBezTo>
                    <a:pt x="1622" y="5063"/>
                    <a:pt x="1899" y="5190"/>
                    <a:pt x="2179" y="5190"/>
                  </a:cubicBezTo>
                  <a:cubicBezTo>
                    <a:pt x="2371" y="5190"/>
                    <a:pt x="2564" y="5130"/>
                    <a:pt x="2757" y="4989"/>
                  </a:cubicBezTo>
                  <a:cubicBezTo>
                    <a:pt x="3122" y="4697"/>
                    <a:pt x="3378" y="4295"/>
                    <a:pt x="3524" y="3839"/>
                  </a:cubicBezTo>
                  <a:cubicBezTo>
                    <a:pt x="3852" y="2853"/>
                    <a:pt x="3670" y="1448"/>
                    <a:pt x="3049" y="608"/>
                  </a:cubicBezTo>
                  <a:cubicBezTo>
                    <a:pt x="2732" y="199"/>
                    <a:pt x="2271" y="0"/>
                    <a:pt x="1812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5"/>
            <p:cNvSpPr/>
            <p:nvPr/>
          </p:nvSpPr>
          <p:spPr>
            <a:xfrm>
              <a:off x="5512137" y="1729154"/>
              <a:ext cx="27531" cy="64150"/>
            </a:xfrm>
            <a:custGeom>
              <a:avLst/>
              <a:gdLst/>
              <a:ahLst/>
              <a:cxnLst/>
              <a:rect l="l" t="t" r="r" b="b"/>
              <a:pathLst>
                <a:path w="403" h="939" extrusionOk="0">
                  <a:moveTo>
                    <a:pt x="81" y="0"/>
                  </a:moveTo>
                  <a:cubicBezTo>
                    <a:pt x="55" y="0"/>
                    <a:pt x="32" y="17"/>
                    <a:pt x="19" y="44"/>
                  </a:cubicBezTo>
                  <a:cubicBezTo>
                    <a:pt x="1" y="62"/>
                    <a:pt x="19" y="99"/>
                    <a:pt x="37" y="135"/>
                  </a:cubicBezTo>
                  <a:cubicBezTo>
                    <a:pt x="201" y="227"/>
                    <a:pt x="256" y="537"/>
                    <a:pt x="165" y="866"/>
                  </a:cubicBezTo>
                  <a:cubicBezTo>
                    <a:pt x="147" y="902"/>
                    <a:pt x="165" y="939"/>
                    <a:pt x="201" y="939"/>
                  </a:cubicBezTo>
                  <a:lnTo>
                    <a:pt x="220" y="939"/>
                  </a:lnTo>
                  <a:cubicBezTo>
                    <a:pt x="238" y="939"/>
                    <a:pt x="274" y="920"/>
                    <a:pt x="274" y="902"/>
                  </a:cubicBezTo>
                  <a:cubicBezTo>
                    <a:pt x="402" y="519"/>
                    <a:pt x="329" y="135"/>
                    <a:pt x="110" y="8"/>
                  </a:cubicBezTo>
                  <a:cubicBezTo>
                    <a:pt x="100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5"/>
            <p:cNvSpPr/>
            <p:nvPr/>
          </p:nvSpPr>
          <p:spPr>
            <a:xfrm>
              <a:off x="5500934" y="1748009"/>
              <a:ext cx="34362" cy="11614"/>
            </a:xfrm>
            <a:custGeom>
              <a:avLst/>
              <a:gdLst/>
              <a:ahLst/>
              <a:cxnLst/>
              <a:rect l="l" t="t" r="r" b="b"/>
              <a:pathLst>
                <a:path w="503" h="170" extrusionOk="0">
                  <a:moveTo>
                    <a:pt x="256" y="1"/>
                  </a:moveTo>
                  <a:cubicBezTo>
                    <a:pt x="187" y="1"/>
                    <a:pt x="119" y="14"/>
                    <a:pt x="55" y="42"/>
                  </a:cubicBezTo>
                  <a:cubicBezTo>
                    <a:pt x="19" y="60"/>
                    <a:pt x="0" y="97"/>
                    <a:pt x="19" y="133"/>
                  </a:cubicBezTo>
                  <a:cubicBezTo>
                    <a:pt x="19" y="151"/>
                    <a:pt x="55" y="170"/>
                    <a:pt x="73" y="170"/>
                  </a:cubicBezTo>
                  <a:lnTo>
                    <a:pt x="92" y="170"/>
                  </a:lnTo>
                  <a:cubicBezTo>
                    <a:pt x="142" y="140"/>
                    <a:pt x="198" y="126"/>
                    <a:pt x="253" y="126"/>
                  </a:cubicBezTo>
                  <a:cubicBezTo>
                    <a:pt x="298" y="126"/>
                    <a:pt x="343" y="135"/>
                    <a:pt x="384" y="151"/>
                  </a:cubicBezTo>
                  <a:cubicBezTo>
                    <a:pt x="392" y="157"/>
                    <a:pt x="402" y="160"/>
                    <a:pt x="411" y="160"/>
                  </a:cubicBezTo>
                  <a:cubicBezTo>
                    <a:pt x="458" y="160"/>
                    <a:pt x="503" y="88"/>
                    <a:pt x="457" y="42"/>
                  </a:cubicBezTo>
                  <a:cubicBezTo>
                    <a:pt x="393" y="14"/>
                    <a:pt x="324" y="1"/>
                    <a:pt x="25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5"/>
            <p:cNvSpPr/>
            <p:nvPr/>
          </p:nvSpPr>
          <p:spPr>
            <a:xfrm>
              <a:off x="5604432" y="1762082"/>
              <a:ext cx="44951" cy="20017"/>
            </a:xfrm>
            <a:custGeom>
              <a:avLst/>
              <a:gdLst/>
              <a:ahLst/>
              <a:cxnLst/>
              <a:rect l="l" t="t" r="r" b="b"/>
              <a:pathLst>
                <a:path w="658" h="293" extrusionOk="0">
                  <a:moveTo>
                    <a:pt x="329" y="0"/>
                  </a:moveTo>
                  <a:cubicBezTo>
                    <a:pt x="147" y="0"/>
                    <a:pt x="0" y="73"/>
                    <a:pt x="0" y="164"/>
                  </a:cubicBezTo>
                  <a:cubicBezTo>
                    <a:pt x="0" y="237"/>
                    <a:pt x="165" y="292"/>
                    <a:pt x="347" y="292"/>
                  </a:cubicBezTo>
                  <a:cubicBezTo>
                    <a:pt x="530" y="292"/>
                    <a:pt x="658" y="219"/>
                    <a:pt x="658" y="146"/>
                  </a:cubicBezTo>
                  <a:cubicBezTo>
                    <a:pt x="658" y="55"/>
                    <a:pt x="512" y="0"/>
                    <a:pt x="32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5"/>
            <p:cNvSpPr/>
            <p:nvPr/>
          </p:nvSpPr>
          <p:spPr>
            <a:xfrm>
              <a:off x="5715446" y="1766864"/>
              <a:ext cx="44951" cy="19129"/>
            </a:xfrm>
            <a:custGeom>
              <a:avLst/>
              <a:gdLst/>
              <a:ahLst/>
              <a:cxnLst/>
              <a:rect l="l" t="t" r="r" b="b"/>
              <a:pathLst>
                <a:path w="658" h="280" extrusionOk="0">
                  <a:moveTo>
                    <a:pt x="385" y="0"/>
                  </a:moveTo>
                  <a:cubicBezTo>
                    <a:pt x="367" y="0"/>
                    <a:pt x="348" y="1"/>
                    <a:pt x="329" y="3"/>
                  </a:cubicBezTo>
                  <a:cubicBezTo>
                    <a:pt x="146" y="3"/>
                    <a:pt x="0" y="58"/>
                    <a:pt x="0" y="149"/>
                  </a:cubicBezTo>
                  <a:cubicBezTo>
                    <a:pt x="0" y="215"/>
                    <a:pt x="117" y="280"/>
                    <a:pt x="272" y="280"/>
                  </a:cubicBezTo>
                  <a:cubicBezTo>
                    <a:pt x="291" y="280"/>
                    <a:pt x="310" y="279"/>
                    <a:pt x="329" y="277"/>
                  </a:cubicBezTo>
                  <a:cubicBezTo>
                    <a:pt x="511" y="277"/>
                    <a:pt x="657" y="204"/>
                    <a:pt x="657" y="131"/>
                  </a:cubicBezTo>
                  <a:cubicBezTo>
                    <a:pt x="657" y="66"/>
                    <a:pt x="541" y="0"/>
                    <a:pt x="385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5"/>
            <p:cNvSpPr/>
            <p:nvPr/>
          </p:nvSpPr>
          <p:spPr>
            <a:xfrm>
              <a:off x="5494717" y="1538893"/>
              <a:ext cx="236985" cy="220734"/>
            </a:xfrm>
            <a:custGeom>
              <a:avLst/>
              <a:gdLst/>
              <a:ahLst/>
              <a:cxnLst/>
              <a:rect l="l" t="t" r="r" b="b"/>
              <a:pathLst>
                <a:path w="3469" h="3231" extrusionOk="0">
                  <a:moveTo>
                    <a:pt x="2217" y="0"/>
                  </a:moveTo>
                  <a:cubicBezTo>
                    <a:pt x="1907" y="0"/>
                    <a:pt x="1596" y="42"/>
                    <a:pt x="1351" y="91"/>
                  </a:cubicBezTo>
                  <a:cubicBezTo>
                    <a:pt x="913" y="200"/>
                    <a:pt x="548" y="492"/>
                    <a:pt x="347" y="894"/>
                  </a:cubicBezTo>
                  <a:cubicBezTo>
                    <a:pt x="183" y="1186"/>
                    <a:pt x="73" y="1515"/>
                    <a:pt x="37" y="1862"/>
                  </a:cubicBezTo>
                  <a:cubicBezTo>
                    <a:pt x="18" y="2026"/>
                    <a:pt x="0" y="2208"/>
                    <a:pt x="0" y="2373"/>
                  </a:cubicBezTo>
                  <a:lnTo>
                    <a:pt x="0" y="2957"/>
                  </a:lnTo>
                  <a:cubicBezTo>
                    <a:pt x="55" y="2811"/>
                    <a:pt x="201" y="2573"/>
                    <a:pt x="365" y="2573"/>
                  </a:cubicBezTo>
                  <a:cubicBezTo>
                    <a:pt x="566" y="2592"/>
                    <a:pt x="639" y="2646"/>
                    <a:pt x="730" y="2866"/>
                  </a:cubicBezTo>
                  <a:cubicBezTo>
                    <a:pt x="730" y="2866"/>
                    <a:pt x="785" y="3048"/>
                    <a:pt x="785" y="3066"/>
                  </a:cubicBezTo>
                  <a:cubicBezTo>
                    <a:pt x="822" y="3176"/>
                    <a:pt x="876" y="3176"/>
                    <a:pt x="1059" y="3231"/>
                  </a:cubicBezTo>
                  <a:cubicBezTo>
                    <a:pt x="1084" y="1427"/>
                    <a:pt x="2102" y="1148"/>
                    <a:pt x="2730" y="1148"/>
                  </a:cubicBezTo>
                  <a:cubicBezTo>
                    <a:pt x="3011" y="1148"/>
                    <a:pt x="3213" y="1204"/>
                    <a:pt x="3213" y="1204"/>
                  </a:cubicBezTo>
                  <a:cubicBezTo>
                    <a:pt x="3268" y="456"/>
                    <a:pt x="3469" y="419"/>
                    <a:pt x="3231" y="255"/>
                  </a:cubicBezTo>
                  <a:cubicBezTo>
                    <a:pt x="2979" y="64"/>
                    <a:pt x="2599" y="0"/>
                    <a:pt x="2217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5"/>
            <p:cNvSpPr/>
            <p:nvPr/>
          </p:nvSpPr>
          <p:spPr>
            <a:xfrm>
              <a:off x="5590701" y="1543744"/>
              <a:ext cx="212118" cy="172228"/>
            </a:xfrm>
            <a:custGeom>
              <a:avLst/>
              <a:gdLst/>
              <a:ahLst/>
              <a:cxnLst/>
              <a:rect l="l" t="t" r="r" b="b"/>
              <a:pathLst>
                <a:path w="3105" h="2521" extrusionOk="0">
                  <a:moveTo>
                    <a:pt x="1109" y="0"/>
                  </a:moveTo>
                  <a:cubicBezTo>
                    <a:pt x="898" y="0"/>
                    <a:pt x="701" y="40"/>
                    <a:pt x="585" y="148"/>
                  </a:cubicBezTo>
                  <a:cubicBezTo>
                    <a:pt x="1" y="713"/>
                    <a:pt x="1224" y="1024"/>
                    <a:pt x="1534" y="1079"/>
                  </a:cubicBezTo>
                  <a:cubicBezTo>
                    <a:pt x="2064" y="1170"/>
                    <a:pt x="2356" y="1535"/>
                    <a:pt x="2648" y="2521"/>
                  </a:cubicBezTo>
                  <a:cubicBezTo>
                    <a:pt x="2958" y="1864"/>
                    <a:pt x="3104" y="659"/>
                    <a:pt x="1881" y="148"/>
                  </a:cubicBezTo>
                  <a:cubicBezTo>
                    <a:pt x="1712" y="74"/>
                    <a:pt x="1398" y="0"/>
                    <a:pt x="1109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5"/>
            <p:cNvSpPr/>
            <p:nvPr/>
          </p:nvSpPr>
          <p:spPr>
            <a:xfrm>
              <a:off x="5664277" y="1820971"/>
              <a:ext cx="47752" cy="18446"/>
            </a:xfrm>
            <a:custGeom>
              <a:avLst/>
              <a:gdLst/>
              <a:ahLst/>
              <a:cxnLst/>
              <a:rect l="l" t="t" r="r" b="b"/>
              <a:pathLst>
                <a:path w="699" h="270" extrusionOk="0">
                  <a:moveTo>
                    <a:pt x="76" y="1"/>
                  </a:moveTo>
                  <a:cubicBezTo>
                    <a:pt x="60" y="1"/>
                    <a:pt x="46" y="5"/>
                    <a:pt x="37" y="14"/>
                  </a:cubicBezTo>
                  <a:cubicBezTo>
                    <a:pt x="1" y="51"/>
                    <a:pt x="1" y="87"/>
                    <a:pt x="37" y="106"/>
                  </a:cubicBezTo>
                  <a:cubicBezTo>
                    <a:pt x="110" y="197"/>
                    <a:pt x="238" y="252"/>
                    <a:pt x="366" y="270"/>
                  </a:cubicBezTo>
                  <a:cubicBezTo>
                    <a:pt x="475" y="270"/>
                    <a:pt x="567" y="233"/>
                    <a:pt x="658" y="160"/>
                  </a:cubicBezTo>
                  <a:cubicBezTo>
                    <a:pt x="698" y="106"/>
                    <a:pt x="659" y="42"/>
                    <a:pt x="613" y="42"/>
                  </a:cubicBezTo>
                  <a:cubicBezTo>
                    <a:pt x="598" y="42"/>
                    <a:pt x="581" y="50"/>
                    <a:pt x="567" y="69"/>
                  </a:cubicBezTo>
                  <a:cubicBezTo>
                    <a:pt x="512" y="116"/>
                    <a:pt x="444" y="140"/>
                    <a:pt x="375" y="140"/>
                  </a:cubicBezTo>
                  <a:cubicBezTo>
                    <a:pt x="283" y="140"/>
                    <a:pt x="191" y="98"/>
                    <a:pt x="129" y="14"/>
                  </a:cubicBezTo>
                  <a:cubicBezTo>
                    <a:pt x="110" y="5"/>
                    <a:pt x="92" y="1"/>
                    <a:pt x="7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5"/>
            <p:cNvSpPr/>
            <p:nvPr/>
          </p:nvSpPr>
          <p:spPr>
            <a:xfrm>
              <a:off x="5545817" y="1487383"/>
              <a:ext cx="234525" cy="137455"/>
            </a:xfrm>
            <a:custGeom>
              <a:avLst/>
              <a:gdLst/>
              <a:ahLst/>
              <a:cxnLst/>
              <a:rect l="l" t="t" r="r" b="b"/>
              <a:pathLst>
                <a:path w="3433" h="2012" extrusionOk="0">
                  <a:moveTo>
                    <a:pt x="1561" y="1"/>
                  </a:moveTo>
                  <a:cubicBezTo>
                    <a:pt x="544" y="1"/>
                    <a:pt x="0" y="334"/>
                    <a:pt x="0" y="334"/>
                  </a:cubicBezTo>
                  <a:lnTo>
                    <a:pt x="147" y="1776"/>
                  </a:lnTo>
                  <a:cubicBezTo>
                    <a:pt x="675" y="1957"/>
                    <a:pt x="1267" y="2012"/>
                    <a:pt x="1789" y="2012"/>
                  </a:cubicBezTo>
                  <a:cubicBezTo>
                    <a:pt x="2582" y="2012"/>
                    <a:pt x="3213" y="1885"/>
                    <a:pt x="3213" y="1885"/>
                  </a:cubicBezTo>
                  <a:cubicBezTo>
                    <a:pt x="3359" y="1374"/>
                    <a:pt x="3432" y="863"/>
                    <a:pt x="3432" y="334"/>
                  </a:cubicBezTo>
                  <a:cubicBezTo>
                    <a:pt x="2696" y="84"/>
                    <a:pt x="2069" y="1"/>
                    <a:pt x="1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5"/>
            <p:cNvSpPr/>
            <p:nvPr/>
          </p:nvSpPr>
          <p:spPr>
            <a:xfrm>
              <a:off x="5714148" y="234447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5"/>
            <p:cNvSpPr/>
            <p:nvPr/>
          </p:nvSpPr>
          <p:spPr>
            <a:xfrm>
              <a:off x="5666805" y="2540271"/>
              <a:ext cx="25003" cy="25004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92" y="365"/>
                    <a:pt x="365" y="274"/>
                    <a:pt x="365" y="183"/>
                  </a:cubicBezTo>
                  <a:cubicBezTo>
                    <a:pt x="365" y="92"/>
                    <a:pt x="292" y="0"/>
                    <a:pt x="183" y="0"/>
                  </a:cubicBezTo>
                  <a:close/>
                </a:path>
              </a:pathLst>
            </a:custGeom>
            <a:solidFill>
              <a:srgbClr val="D5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5"/>
            <p:cNvSpPr/>
            <p:nvPr/>
          </p:nvSpPr>
          <p:spPr>
            <a:xfrm>
              <a:off x="5724122" y="2263386"/>
              <a:ext cx="116067" cy="34979"/>
            </a:xfrm>
            <a:custGeom>
              <a:avLst/>
              <a:gdLst/>
              <a:ahLst/>
              <a:cxnLst/>
              <a:rect l="l" t="t" r="r" b="b"/>
              <a:pathLst>
                <a:path w="1699" h="512" extrusionOk="0">
                  <a:moveTo>
                    <a:pt x="56" y="1"/>
                  </a:moveTo>
                  <a:cubicBezTo>
                    <a:pt x="19" y="1"/>
                    <a:pt x="1" y="19"/>
                    <a:pt x="1" y="37"/>
                  </a:cubicBezTo>
                  <a:lnTo>
                    <a:pt x="1" y="475"/>
                  </a:lnTo>
                  <a:cubicBezTo>
                    <a:pt x="1" y="494"/>
                    <a:pt x="19" y="512"/>
                    <a:pt x="56" y="512"/>
                  </a:cubicBezTo>
                  <a:lnTo>
                    <a:pt x="1662" y="512"/>
                  </a:lnTo>
                  <a:cubicBezTo>
                    <a:pt x="1680" y="512"/>
                    <a:pt x="1699" y="494"/>
                    <a:pt x="1699" y="475"/>
                  </a:cubicBezTo>
                  <a:lnTo>
                    <a:pt x="1699" y="37"/>
                  </a:lnTo>
                  <a:cubicBezTo>
                    <a:pt x="1699" y="19"/>
                    <a:pt x="1680" y="1"/>
                    <a:pt x="1662" y="1"/>
                  </a:cubicBez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5"/>
            <p:cNvSpPr/>
            <p:nvPr/>
          </p:nvSpPr>
          <p:spPr>
            <a:xfrm>
              <a:off x="5417383" y="1951591"/>
              <a:ext cx="471442" cy="285704"/>
            </a:xfrm>
            <a:custGeom>
              <a:avLst/>
              <a:gdLst/>
              <a:ahLst/>
              <a:cxnLst/>
              <a:rect l="l" t="t" r="r" b="b"/>
              <a:pathLst>
                <a:path w="6901" h="4182" extrusionOk="0">
                  <a:moveTo>
                    <a:pt x="2227" y="1"/>
                  </a:moveTo>
                  <a:lnTo>
                    <a:pt x="0" y="421"/>
                  </a:lnTo>
                  <a:lnTo>
                    <a:pt x="365" y="4181"/>
                  </a:lnTo>
                  <a:lnTo>
                    <a:pt x="4126" y="4181"/>
                  </a:lnTo>
                  <a:lnTo>
                    <a:pt x="6901" y="162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5"/>
            <p:cNvSpPr/>
            <p:nvPr/>
          </p:nvSpPr>
          <p:spPr>
            <a:xfrm>
              <a:off x="5282322" y="1966757"/>
              <a:ext cx="675089" cy="942645"/>
            </a:xfrm>
            <a:custGeom>
              <a:avLst/>
              <a:gdLst/>
              <a:ahLst/>
              <a:cxnLst/>
              <a:rect l="l" t="t" r="r" b="b"/>
              <a:pathLst>
                <a:path w="9882" h="13798" extrusionOk="0">
                  <a:moveTo>
                    <a:pt x="1621" y="1"/>
                  </a:moveTo>
                  <a:cubicBezTo>
                    <a:pt x="1298" y="1"/>
                    <a:pt x="834" y="44"/>
                    <a:pt x="663" y="272"/>
                  </a:cubicBezTo>
                  <a:cubicBezTo>
                    <a:pt x="462" y="546"/>
                    <a:pt x="499" y="947"/>
                    <a:pt x="499" y="1276"/>
                  </a:cubicBezTo>
                  <a:cubicBezTo>
                    <a:pt x="499" y="1696"/>
                    <a:pt x="499" y="2116"/>
                    <a:pt x="480" y="2554"/>
                  </a:cubicBezTo>
                  <a:cubicBezTo>
                    <a:pt x="426" y="4708"/>
                    <a:pt x="225" y="6880"/>
                    <a:pt x="97" y="9034"/>
                  </a:cubicBezTo>
                  <a:cubicBezTo>
                    <a:pt x="42" y="10093"/>
                    <a:pt x="24" y="11170"/>
                    <a:pt x="24" y="12229"/>
                  </a:cubicBezTo>
                  <a:cubicBezTo>
                    <a:pt x="24" y="13037"/>
                    <a:pt x="0" y="13797"/>
                    <a:pt x="505" y="13797"/>
                  </a:cubicBezTo>
                  <a:cubicBezTo>
                    <a:pt x="627" y="13797"/>
                    <a:pt x="781" y="13753"/>
                    <a:pt x="973" y="13653"/>
                  </a:cubicBezTo>
                  <a:cubicBezTo>
                    <a:pt x="1080" y="13602"/>
                    <a:pt x="1765" y="13584"/>
                    <a:pt x="2700" y="13584"/>
                  </a:cubicBezTo>
                  <a:cubicBezTo>
                    <a:pt x="5129" y="13584"/>
                    <a:pt x="9243" y="13708"/>
                    <a:pt x="9243" y="13708"/>
                  </a:cubicBezTo>
                  <a:cubicBezTo>
                    <a:pt x="9243" y="13708"/>
                    <a:pt x="9254" y="13713"/>
                    <a:pt x="9273" y="13713"/>
                  </a:cubicBezTo>
                  <a:cubicBezTo>
                    <a:pt x="9394" y="13713"/>
                    <a:pt x="9817" y="13496"/>
                    <a:pt x="9644" y="10349"/>
                  </a:cubicBezTo>
                  <a:cubicBezTo>
                    <a:pt x="9590" y="9308"/>
                    <a:pt x="9882" y="8304"/>
                    <a:pt x="9772" y="7264"/>
                  </a:cubicBezTo>
                  <a:cubicBezTo>
                    <a:pt x="9717" y="6716"/>
                    <a:pt x="9644" y="6205"/>
                    <a:pt x="9626" y="5675"/>
                  </a:cubicBezTo>
                  <a:cubicBezTo>
                    <a:pt x="9626" y="5128"/>
                    <a:pt x="9663" y="4580"/>
                    <a:pt x="9754" y="4032"/>
                  </a:cubicBezTo>
                  <a:cubicBezTo>
                    <a:pt x="9827" y="3028"/>
                    <a:pt x="9809" y="2006"/>
                    <a:pt x="9681" y="1002"/>
                  </a:cubicBezTo>
                  <a:cubicBezTo>
                    <a:pt x="9097" y="746"/>
                    <a:pt x="7892" y="345"/>
                    <a:pt x="7892" y="345"/>
                  </a:cubicBezTo>
                  <a:lnTo>
                    <a:pt x="4752" y="3211"/>
                  </a:lnTo>
                  <a:lnTo>
                    <a:pt x="1959" y="16"/>
                  </a:lnTo>
                  <a:cubicBezTo>
                    <a:pt x="1959" y="16"/>
                    <a:pt x="1815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5"/>
            <p:cNvSpPr/>
            <p:nvPr/>
          </p:nvSpPr>
          <p:spPr>
            <a:xfrm>
              <a:off x="5863829" y="2363196"/>
              <a:ext cx="195859" cy="245738"/>
            </a:xfrm>
            <a:custGeom>
              <a:avLst/>
              <a:gdLst/>
              <a:ahLst/>
              <a:cxnLst/>
              <a:rect l="l" t="t" r="r" b="b"/>
              <a:pathLst>
                <a:path w="2867" h="3597" extrusionOk="0">
                  <a:moveTo>
                    <a:pt x="2155" y="0"/>
                  </a:moveTo>
                  <a:cubicBezTo>
                    <a:pt x="1662" y="55"/>
                    <a:pt x="1169" y="110"/>
                    <a:pt x="676" y="164"/>
                  </a:cubicBezTo>
                  <a:cubicBezTo>
                    <a:pt x="493" y="183"/>
                    <a:pt x="1" y="146"/>
                    <a:pt x="1" y="402"/>
                  </a:cubicBezTo>
                  <a:cubicBezTo>
                    <a:pt x="37" y="584"/>
                    <a:pt x="92" y="785"/>
                    <a:pt x="165" y="968"/>
                  </a:cubicBezTo>
                  <a:cubicBezTo>
                    <a:pt x="220" y="1132"/>
                    <a:pt x="293" y="1314"/>
                    <a:pt x="366" y="1497"/>
                  </a:cubicBezTo>
                  <a:cubicBezTo>
                    <a:pt x="493" y="1844"/>
                    <a:pt x="621" y="2172"/>
                    <a:pt x="767" y="2519"/>
                  </a:cubicBezTo>
                  <a:cubicBezTo>
                    <a:pt x="954" y="3011"/>
                    <a:pt x="1266" y="3440"/>
                    <a:pt x="1851" y="3440"/>
                  </a:cubicBezTo>
                  <a:cubicBezTo>
                    <a:pt x="1896" y="3440"/>
                    <a:pt x="1942" y="3437"/>
                    <a:pt x="1990" y="3432"/>
                  </a:cubicBezTo>
                  <a:cubicBezTo>
                    <a:pt x="2002" y="3431"/>
                    <a:pt x="2011" y="3430"/>
                    <a:pt x="2016" y="3430"/>
                  </a:cubicBezTo>
                  <a:cubicBezTo>
                    <a:pt x="2110" y="3430"/>
                    <a:pt x="1489" y="3562"/>
                    <a:pt x="1936" y="3596"/>
                  </a:cubicBezTo>
                  <a:cubicBezTo>
                    <a:pt x="2209" y="3596"/>
                    <a:pt x="2483" y="3505"/>
                    <a:pt x="2702" y="3341"/>
                  </a:cubicBezTo>
                  <a:cubicBezTo>
                    <a:pt x="2757" y="3268"/>
                    <a:pt x="2812" y="3176"/>
                    <a:pt x="2812" y="3085"/>
                  </a:cubicBezTo>
                  <a:cubicBezTo>
                    <a:pt x="2867" y="2848"/>
                    <a:pt x="2867" y="2592"/>
                    <a:pt x="2830" y="2337"/>
                  </a:cubicBezTo>
                  <a:cubicBezTo>
                    <a:pt x="2757" y="1953"/>
                    <a:pt x="2648" y="1570"/>
                    <a:pt x="2538" y="1187"/>
                  </a:cubicBezTo>
                  <a:cubicBezTo>
                    <a:pt x="2428" y="822"/>
                    <a:pt x="2319" y="456"/>
                    <a:pt x="2191" y="110"/>
                  </a:cubicBezTo>
                  <a:cubicBezTo>
                    <a:pt x="2228" y="73"/>
                    <a:pt x="2228" y="0"/>
                    <a:pt x="2155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5"/>
            <p:cNvSpPr/>
            <p:nvPr/>
          </p:nvSpPr>
          <p:spPr>
            <a:xfrm>
              <a:off x="5828919" y="2008977"/>
              <a:ext cx="306871" cy="469000"/>
            </a:xfrm>
            <a:custGeom>
              <a:avLst/>
              <a:gdLst/>
              <a:ahLst/>
              <a:cxnLst/>
              <a:rect l="l" t="t" r="r" b="b"/>
              <a:pathLst>
                <a:path w="4492" h="6865" extrusionOk="0">
                  <a:moveTo>
                    <a:pt x="858" y="1"/>
                  </a:moveTo>
                  <a:cubicBezTo>
                    <a:pt x="858" y="1"/>
                    <a:pt x="968" y="147"/>
                    <a:pt x="950" y="165"/>
                  </a:cubicBezTo>
                  <a:lnTo>
                    <a:pt x="858" y="256"/>
                  </a:lnTo>
                  <a:cubicBezTo>
                    <a:pt x="804" y="311"/>
                    <a:pt x="749" y="384"/>
                    <a:pt x="694" y="439"/>
                  </a:cubicBezTo>
                  <a:cubicBezTo>
                    <a:pt x="365" y="822"/>
                    <a:pt x="165" y="1297"/>
                    <a:pt x="110" y="1790"/>
                  </a:cubicBezTo>
                  <a:cubicBezTo>
                    <a:pt x="19" y="2611"/>
                    <a:pt x="0" y="3433"/>
                    <a:pt x="37" y="4254"/>
                  </a:cubicBezTo>
                  <a:cubicBezTo>
                    <a:pt x="19" y="4966"/>
                    <a:pt x="73" y="5696"/>
                    <a:pt x="183" y="6408"/>
                  </a:cubicBezTo>
                  <a:cubicBezTo>
                    <a:pt x="201" y="6536"/>
                    <a:pt x="238" y="6700"/>
                    <a:pt x="292" y="6865"/>
                  </a:cubicBezTo>
                  <a:cubicBezTo>
                    <a:pt x="530" y="6865"/>
                    <a:pt x="767" y="6846"/>
                    <a:pt x="1023" y="6810"/>
                  </a:cubicBezTo>
                  <a:cubicBezTo>
                    <a:pt x="1370" y="6773"/>
                    <a:pt x="1716" y="6719"/>
                    <a:pt x="2063" y="6700"/>
                  </a:cubicBezTo>
                  <a:cubicBezTo>
                    <a:pt x="2428" y="6664"/>
                    <a:pt x="2793" y="6682"/>
                    <a:pt x="3159" y="6646"/>
                  </a:cubicBezTo>
                  <a:cubicBezTo>
                    <a:pt x="3615" y="6591"/>
                    <a:pt x="4053" y="6445"/>
                    <a:pt x="4491" y="6353"/>
                  </a:cubicBezTo>
                  <a:cubicBezTo>
                    <a:pt x="4436" y="6189"/>
                    <a:pt x="4363" y="6025"/>
                    <a:pt x="4272" y="5879"/>
                  </a:cubicBezTo>
                  <a:cubicBezTo>
                    <a:pt x="4217" y="5733"/>
                    <a:pt x="4181" y="5587"/>
                    <a:pt x="4144" y="5441"/>
                  </a:cubicBezTo>
                  <a:cubicBezTo>
                    <a:pt x="4071" y="5185"/>
                    <a:pt x="3998" y="4911"/>
                    <a:pt x="3907" y="4637"/>
                  </a:cubicBezTo>
                  <a:cubicBezTo>
                    <a:pt x="3816" y="4345"/>
                    <a:pt x="3688" y="4072"/>
                    <a:pt x="3505" y="3816"/>
                  </a:cubicBezTo>
                  <a:cubicBezTo>
                    <a:pt x="3323" y="3560"/>
                    <a:pt x="2593" y="1698"/>
                    <a:pt x="2264" y="1114"/>
                  </a:cubicBezTo>
                  <a:cubicBezTo>
                    <a:pt x="2081" y="767"/>
                    <a:pt x="1826" y="475"/>
                    <a:pt x="1516" y="256"/>
                  </a:cubicBezTo>
                  <a:cubicBezTo>
                    <a:pt x="1297" y="147"/>
                    <a:pt x="1077" y="74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5"/>
            <p:cNvSpPr/>
            <p:nvPr/>
          </p:nvSpPr>
          <p:spPr>
            <a:xfrm>
              <a:off x="5830832" y="2111451"/>
              <a:ext cx="93796" cy="292194"/>
            </a:xfrm>
            <a:custGeom>
              <a:avLst/>
              <a:gdLst/>
              <a:ahLst/>
              <a:cxnLst/>
              <a:rect l="l" t="t" r="r" b="b"/>
              <a:pathLst>
                <a:path w="1373" h="4277" extrusionOk="0">
                  <a:moveTo>
                    <a:pt x="1313" y="1"/>
                  </a:moveTo>
                  <a:cubicBezTo>
                    <a:pt x="1302" y="1"/>
                    <a:pt x="1292" y="5"/>
                    <a:pt x="1287" y="16"/>
                  </a:cubicBezTo>
                  <a:cubicBezTo>
                    <a:pt x="1122" y="344"/>
                    <a:pt x="995" y="673"/>
                    <a:pt x="885" y="1020"/>
                  </a:cubicBezTo>
                  <a:cubicBezTo>
                    <a:pt x="776" y="1385"/>
                    <a:pt x="684" y="1750"/>
                    <a:pt x="557" y="2115"/>
                  </a:cubicBezTo>
                  <a:cubicBezTo>
                    <a:pt x="411" y="2462"/>
                    <a:pt x="319" y="2827"/>
                    <a:pt x="264" y="3210"/>
                  </a:cubicBezTo>
                  <a:cubicBezTo>
                    <a:pt x="191" y="3539"/>
                    <a:pt x="82" y="3886"/>
                    <a:pt x="27" y="4233"/>
                  </a:cubicBezTo>
                  <a:cubicBezTo>
                    <a:pt x="0" y="4259"/>
                    <a:pt x="23" y="4276"/>
                    <a:pt x="51" y="4276"/>
                  </a:cubicBezTo>
                  <a:cubicBezTo>
                    <a:pt x="61" y="4276"/>
                    <a:pt x="72" y="4274"/>
                    <a:pt x="82" y="4269"/>
                  </a:cubicBezTo>
                  <a:cubicBezTo>
                    <a:pt x="246" y="3959"/>
                    <a:pt x="337" y="3630"/>
                    <a:pt x="374" y="3283"/>
                  </a:cubicBezTo>
                  <a:cubicBezTo>
                    <a:pt x="429" y="2918"/>
                    <a:pt x="520" y="2572"/>
                    <a:pt x="630" y="2243"/>
                  </a:cubicBezTo>
                  <a:cubicBezTo>
                    <a:pt x="776" y="1860"/>
                    <a:pt x="885" y="1476"/>
                    <a:pt x="995" y="1093"/>
                  </a:cubicBezTo>
                  <a:cubicBezTo>
                    <a:pt x="1086" y="746"/>
                    <a:pt x="1232" y="399"/>
                    <a:pt x="1360" y="52"/>
                  </a:cubicBezTo>
                  <a:cubicBezTo>
                    <a:pt x="1373" y="27"/>
                    <a:pt x="1340" y="1"/>
                    <a:pt x="1313" y="1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5"/>
            <p:cNvSpPr/>
            <p:nvPr/>
          </p:nvSpPr>
          <p:spPr>
            <a:xfrm>
              <a:off x="5125537" y="1962863"/>
              <a:ext cx="315615" cy="501382"/>
            </a:xfrm>
            <a:custGeom>
              <a:avLst/>
              <a:gdLst/>
              <a:ahLst/>
              <a:cxnLst/>
              <a:rect l="l" t="t" r="r" b="b"/>
              <a:pathLst>
                <a:path w="4620" h="7339" extrusionOk="0">
                  <a:moveTo>
                    <a:pt x="3816" y="0"/>
                  </a:moveTo>
                  <a:cubicBezTo>
                    <a:pt x="3031" y="165"/>
                    <a:pt x="2410" y="493"/>
                    <a:pt x="2027" y="1150"/>
                  </a:cubicBezTo>
                  <a:cubicBezTo>
                    <a:pt x="1808" y="1497"/>
                    <a:pt x="1662" y="1899"/>
                    <a:pt x="1479" y="2264"/>
                  </a:cubicBezTo>
                  <a:cubicBezTo>
                    <a:pt x="1297" y="2647"/>
                    <a:pt x="1041" y="2976"/>
                    <a:pt x="877" y="3341"/>
                  </a:cubicBezTo>
                  <a:cubicBezTo>
                    <a:pt x="767" y="3651"/>
                    <a:pt x="694" y="3962"/>
                    <a:pt x="639" y="4290"/>
                  </a:cubicBezTo>
                  <a:cubicBezTo>
                    <a:pt x="585" y="4692"/>
                    <a:pt x="493" y="5093"/>
                    <a:pt x="402" y="5477"/>
                  </a:cubicBezTo>
                  <a:cubicBezTo>
                    <a:pt x="311" y="5860"/>
                    <a:pt x="220" y="6243"/>
                    <a:pt x="110" y="6627"/>
                  </a:cubicBezTo>
                  <a:lnTo>
                    <a:pt x="1" y="6992"/>
                  </a:lnTo>
                  <a:cubicBezTo>
                    <a:pt x="347" y="7101"/>
                    <a:pt x="712" y="7156"/>
                    <a:pt x="1078" y="7174"/>
                  </a:cubicBezTo>
                  <a:cubicBezTo>
                    <a:pt x="1447" y="7174"/>
                    <a:pt x="1807" y="7113"/>
                    <a:pt x="2171" y="7113"/>
                  </a:cubicBezTo>
                  <a:cubicBezTo>
                    <a:pt x="2293" y="7113"/>
                    <a:pt x="2415" y="7120"/>
                    <a:pt x="2538" y="7138"/>
                  </a:cubicBezTo>
                  <a:cubicBezTo>
                    <a:pt x="3104" y="7247"/>
                    <a:pt x="3670" y="7321"/>
                    <a:pt x="4254" y="7339"/>
                  </a:cubicBezTo>
                  <a:lnTo>
                    <a:pt x="4327" y="7339"/>
                  </a:lnTo>
                  <a:cubicBezTo>
                    <a:pt x="4546" y="7028"/>
                    <a:pt x="4619" y="6663"/>
                    <a:pt x="4564" y="6316"/>
                  </a:cubicBezTo>
                  <a:cubicBezTo>
                    <a:pt x="4473" y="5586"/>
                    <a:pt x="4199" y="4911"/>
                    <a:pt x="4035" y="4217"/>
                  </a:cubicBezTo>
                  <a:cubicBezTo>
                    <a:pt x="3852" y="3432"/>
                    <a:pt x="3798" y="2647"/>
                    <a:pt x="3871" y="1862"/>
                  </a:cubicBezTo>
                  <a:cubicBezTo>
                    <a:pt x="3925" y="1515"/>
                    <a:pt x="3944" y="1187"/>
                    <a:pt x="3925" y="858"/>
                  </a:cubicBezTo>
                  <a:cubicBezTo>
                    <a:pt x="3907" y="712"/>
                    <a:pt x="3871" y="566"/>
                    <a:pt x="3816" y="438"/>
                  </a:cubicBezTo>
                  <a:cubicBezTo>
                    <a:pt x="3761" y="292"/>
                    <a:pt x="3852" y="0"/>
                    <a:pt x="3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5"/>
            <p:cNvSpPr/>
            <p:nvPr/>
          </p:nvSpPr>
          <p:spPr>
            <a:xfrm>
              <a:off x="5247754" y="2113159"/>
              <a:ext cx="108553" cy="329290"/>
            </a:xfrm>
            <a:custGeom>
              <a:avLst/>
              <a:gdLst/>
              <a:ahLst/>
              <a:cxnLst/>
              <a:rect l="l" t="t" r="r" b="b"/>
              <a:pathLst>
                <a:path w="1589" h="4820" extrusionOk="0">
                  <a:moveTo>
                    <a:pt x="437" y="0"/>
                  </a:moveTo>
                  <a:cubicBezTo>
                    <a:pt x="407" y="0"/>
                    <a:pt x="372" y="28"/>
                    <a:pt x="384" y="64"/>
                  </a:cubicBezTo>
                  <a:cubicBezTo>
                    <a:pt x="512" y="484"/>
                    <a:pt x="731" y="904"/>
                    <a:pt x="840" y="1342"/>
                  </a:cubicBezTo>
                  <a:cubicBezTo>
                    <a:pt x="932" y="1689"/>
                    <a:pt x="859" y="2054"/>
                    <a:pt x="932" y="2401"/>
                  </a:cubicBezTo>
                  <a:cubicBezTo>
                    <a:pt x="603" y="1962"/>
                    <a:pt x="420" y="1415"/>
                    <a:pt x="74" y="1013"/>
                  </a:cubicBezTo>
                  <a:cubicBezTo>
                    <a:pt x="68" y="1003"/>
                    <a:pt x="61" y="998"/>
                    <a:pt x="52" y="998"/>
                  </a:cubicBezTo>
                  <a:cubicBezTo>
                    <a:pt x="29" y="998"/>
                    <a:pt x="1" y="1028"/>
                    <a:pt x="1" y="1068"/>
                  </a:cubicBezTo>
                  <a:cubicBezTo>
                    <a:pt x="147" y="1342"/>
                    <a:pt x="293" y="1616"/>
                    <a:pt x="475" y="1871"/>
                  </a:cubicBezTo>
                  <a:cubicBezTo>
                    <a:pt x="585" y="2090"/>
                    <a:pt x="731" y="2309"/>
                    <a:pt x="895" y="2510"/>
                  </a:cubicBezTo>
                  <a:cubicBezTo>
                    <a:pt x="895" y="2510"/>
                    <a:pt x="895" y="2510"/>
                    <a:pt x="913" y="2528"/>
                  </a:cubicBezTo>
                  <a:lnTo>
                    <a:pt x="950" y="2565"/>
                  </a:lnTo>
                  <a:lnTo>
                    <a:pt x="986" y="2565"/>
                  </a:lnTo>
                  <a:cubicBezTo>
                    <a:pt x="1132" y="2930"/>
                    <a:pt x="1224" y="3332"/>
                    <a:pt x="1278" y="3733"/>
                  </a:cubicBezTo>
                  <a:cubicBezTo>
                    <a:pt x="1297" y="4098"/>
                    <a:pt x="1388" y="4463"/>
                    <a:pt x="1516" y="4792"/>
                  </a:cubicBezTo>
                  <a:cubicBezTo>
                    <a:pt x="1522" y="4812"/>
                    <a:pt x="1534" y="4820"/>
                    <a:pt x="1546" y="4820"/>
                  </a:cubicBezTo>
                  <a:cubicBezTo>
                    <a:pt x="1567" y="4820"/>
                    <a:pt x="1589" y="4797"/>
                    <a:pt x="1589" y="4774"/>
                  </a:cubicBezTo>
                  <a:cubicBezTo>
                    <a:pt x="1516" y="4354"/>
                    <a:pt x="1443" y="3952"/>
                    <a:pt x="1388" y="3551"/>
                  </a:cubicBezTo>
                  <a:cubicBezTo>
                    <a:pt x="1315" y="3167"/>
                    <a:pt x="1205" y="2784"/>
                    <a:pt x="1078" y="2419"/>
                  </a:cubicBezTo>
                  <a:cubicBezTo>
                    <a:pt x="1023" y="2200"/>
                    <a:pt x="1023" y="1962"/>
                    <a:pt x="1041" y="1743"/>
                  </a:cubicBezTo>
                  <a:cubicBezTo>
                    <a:pt x="1023" y="1561"/>
                    <a:pt x="1005" y="1396"/>
                    <a:pt x="950" y="1232"/>
                  </a:cubicBezTo>
                  <a:cubicBezTo>
                    <a:pt x="804" y="812"/>
                    <a:pt x="658" y="411"/>
                    <a:pt x="475" y="27"/>
                  </a:cubicBezTo>
                  <a:cubicBezTo>
                    <a:pt x="469" y="8"/>
                    <a:pt x="454" y="0"/>
                    <a:pt x="43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5"/>
            <p:cNvSpPr/>
            <p:nvPr/>
          </p:nvSpPr>
          <p:spPr>
            <a:xfrm>
              <a:off x="5461037" y="1913744"/>
              <a:ext cx="525069" cy="557198"/>
            </a:xfrm>
            <a:custGeom>
              <a:avLst/>
              <a:gdLst/>
              <a:ahLst/>
              <a:cxnLst/>
              <a:rect l="l" t="t" r="r" b="b"/>
              <a:pathLst>
                <a:path w="7686" h="8156" extrusionOk="0">
                  <a:moveTo>
                    <a:pt x="3811" y="0"/>
                  </a:moveTo>
                  <a:cubicBezTo>
                    <a:pt x="3692" y="0"/>
                    <a:pt x="3574" y="57"/>
                    <a:pt x="3505" y="172"/>
                  </a:cubicBezTo>
                  <a:lnTo>
                    <a:pt x="110" y="5301"/>
                  </a:lnTo>
                  <a:cubicBezTo>
                    <a:pt x="0" y="5484"/>
                    <a:pt x="37" y="5703"/>
                    <a:pt x="219" y="5812"/>
                  </a:cubicBezTo>
                  <a:lnTo>
                    <a:pt x="3651" y="8094"/>
                  </a:lnTo>
                  <a:cubicBezTo>
                    <a:pt x="3720" y="8135"/>
                    <a:pt x="3793" y="8156"/>
                    <a:pt x="3865" y="8156"/>
                  </a:cubicBezTo>
                  <a:cubicBezTo>
                    <a:pt x="3985" y="8156"/>
                    <a:pt x="4101" y="8099"/>
                    <a:pt x="4181" y="7985"/>
                  </a:cubicBezTo>
                  <a:lnTo>
                    <a:pt x="7576" y="2855"/>
                  </a:lnTo>
                  <a:cubicBezTo>
                    <a:pt x="7686" y="2691"/>
                    <a:pt x="7631" y="2453"/>
                    <a:pt x="7466" y="2344"/>
                  </a:cubicBezTo>
                  <a:lnTo>
                    <a:pt x="4016" y="62"/>
                  </a:lnTo>
                  <a:cubicBezTo>
                    <a:pt x="3955" y="21"/>
                    <a:pt x="3883" y="0"/>
                    <a:pt x="38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5"/>
            <p:cNvSpPr/>
            <p:nvPr/>
          </p:nvSpPr>
          <p:spPr>
            <a:xfrm>
              <a:off x="5461037" y="2071349"/>
              <a:ext cx="525069" cy="400546"/>
            </a:xfrm>
            <a:custGeom>
              <a:avLst/>
              <a:gdLst/>
              <a:ahLst/>
              <a:cxnLst/>
              <a:rect l="l" t="t" r="r" b="b"/>
              <a:pathLst>
                <a:path w="7686" h="5863" extrusionOk="0">
                  <a:moveTo>
                    <a:pt x="7430" y="0"/>
                  </a:moveTo>
                  <a:cubicBezTo>
                    <a:pt x="7430" y="37"/>
                    <a:pt x="7412" y="55"/>
                    <a:pt x="7393" y="73"/>
                  </a:cubicBezTo>
                  <a:lnTo>
                    <a:pt x="3998" y="5221"/>
                  </a:lnTo>
                  <a:cubicBezTo>
                    <a:pt x="3927" y="5327"/>
                    <a:pt x="3803" y="5388"/>
                    <a:pt x="3680" y="5388"/>
                  </a:cubicBezTo>
                  <a:cubicBezTo>
                    <a:pt x="3612" y="5388"/>
                    <a:pt x="3545" y="5370"/>
                    <a:pt x="3487" y="5331"/>
                  </a:cubicBezTo>
                  <a:lnTo>
                    <a:pt x="55" y="3067"/>
                  </a:lnTo>
                  <a:lnTo>
                    <a:pt x="55" y="3067"/>
                  </a:lnTo>
                  <a:cubicBezTo>
                    <a:pt x="0" y="3232"/>
                    <a:pt x="55" y="3414"/>
                    <a:pt x="201" y="3524"/>
                  </a:cubicBezTo>
                  <a:lnTo>
                    <a:pt x="3651" y="5806"/>
                  </a:lnTo>
                  <a:cubicBezTo>
                    <a:pt x="3709" y="5844"/>
                    <a:pt x="3777" y="5863"/>
                    <a:pt x="3844" y="5863"/>
                  </a:cubicBezTo>
                  <a:cubicBezTo>
                    <a:pt x="3968" y="5863"/>
                    <a:pt x="4092" y="5802"/>
                    <a:pt x="4162" y="5696"/>
                  </a:cubicBezTo>
                  <a:lnTo>
                    <a:pt x="7558" y="566"/>
                  </a:lnTo>
                  <a:cubicBezTo>
                    <a:pt x="7686" y="384"/>
                    <a:pt x="7649" y="146"/>
                    <a:pt x="7466" y="19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5"/>
            <p:cNvSpPr/>
            <p:nvPr/>
          </p:nvSpPr>
          <p:spPr>
            <a:xfrm>
              <a:off x="5767776" y="1946126"/>
              <a:ext cx="149746" cy="131511"/>
            </a:xfrm>
            <a:custGeom>
              <a:avLst/>
              <a:gdLst/>
              <a:ahLst/>
              <a:cxnLst/>
              <a:rect l="l" t="t" r="r" b="b"/>
              <a:pathLst>
                <a:path w="2192" h="1925" extrusionOk="0">
                  <a:moveTo>
                    <a:pt x="549" y="154"/>
                  </a:moveTo>
                  <a:lnTo>
                    <a:pt x="2009" y="1121"/>
                  </a:lnTo>
                  <a:lnTo>
                    <a:pt x="1607" y="1742"/>
                  </a:lnTo>
                  <a:lnTo>
                    <a:pt x="147" y="775"/>
                  </a:lnTo>
                  <a:lnTo>
                    <a:pt x="549" y="154"/>
                  </a:lnTo>
                  <a:close/>
                  <a:moveTo>
                    <a:pt x="553" y="0"/>
                  </a:moveTo>
                  <a:cubicBezTo>
                    <a:pt x="529" y="0"/>
                    <a:pt x="507" y="13"/>
                    <a:pt x="494" y="26"/>
                  </a:cubicBezTo>
                  <a:lnTo>
                    <a:pt x="1" y="775"/>
                  </a:lnTo>
                  <a:cubicBezTo>
                    <a:pt x="1" y="793"/>
                    <a:pt x="1" y="811"/>
                    <a:pt x="1" y="829"/>
                  </a:cubicBezTo>
                  <a:cubicBezTo>
                    <a:pt x="1" y="848"/>
                    <a:pt x="19" y="848"/>
                    <a:pt x="37" y="866"/>
                  </a:cubicBezTo>
                  <a:lnTo>
                    <a:pt x="1589" y="1925"/>
                  </a:lnTo>
                  <a:lnTo>
                    <a:pt x="1626" y="1925"/>
                  </a:lnTo>
                  <a:cubicBezTo>
                    <a:pt x="1644" y="1925"/>
                    <a:pt x="1680" y="1906"/>
                    <a:pt x="1680" y="1888"/>
                  </a:cubicBezTo>
                  <a:lnTo>
                    <a:pt x="2173" y="1158"/>
                  </a:lnTo>
                  <a:cubicBezTo>
                    <a:pt x="2192" y="1140"/>
                    <a:pt x="2192" y="1121"/>
                    <a:pt x="2192" y="1103"/>
                  </a:cubicBezTo>
                  <a:cubicBezTo>
                    <a:pt x="2173" y="1085"/>
                    <a:pt x="2173" y="1067"/>
                    <a:pt x="2155" y="1048"/>
                  </a:cubicBezTo>
                  <a:lnTo>
                    <a:pt x="585" y="8"/>
                  </a:lnTo>
                  <a:cubicBezTo>
                    <a:pt x="574" y="3"/>
                    <a:pt x="564" y="0"/>
                    <a:pt x="553" y="0"/>
                  </a:cubicBezTo>
                  <a:close/>
                </a:path>
              </a:pathLst>
            </a:custGeom>
            <a:solidFill>
              <a:srgbClr val="00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5"/>
            <p:cNvSpPr/>
            <p:nvPr/>
          </p:nvSpPr>
          <p:spPr>
            <a:xfrm>
              <a:off x="5625610" y="1813797"/>
              <a:ext cx="78631" cy="27805"/>
            </a:xfrm>
            <a:custGeom>
              <a:avLst/>
              <a:gdLst/>
              <a:ahLst/>
              <a:cxnLst/>
              <a:rect l="l" t="t" r="r" b="b"/>
              <a:pathLst>
                <a:path w="1151" h="407" extrusionOk="0">
                  <a:moveTo>
                    <a:pt x="1066" y="1"/>
                  </a:moveTo>
                  <a:cubicBezTo>
                    <a:pt x="1037" y="1"/>
                    <a:pt x="1005" y="10"/>
                    <a:pt x="987" y="10"/>
                  </a:cubicBezTo>
                  <a:cubicBezTo>
                    <a:pt x="658" y="10"/>
                    <a:pt x="311" y="28"/>
                    <a:pt x="1" y="65"/>
                  </a:cubicBezTo>
                  <a:cubicBezTo>
                    <a:pt x="155" y="290"/>
                    <a:pt x="401" y="407"/>
                    <a:pt x="629" y="407"/>
                  </a:cubicBezTo>
                  <a:cubicBezTo>
                    <a:pt x="807" y="407"/>
                    <a:pt x="974" y="336"/>
                    <a:pt x="1078" y="192"/>
                  </a:cubicBezTo>
                  <a:cubicBezTo>
                    <a:pt x="1114" y="138"/>
                    <a:pt x="1151" y="101"/>
                    <a:pt x="1133" y="46"/>
                  </a:cubicBezTo>
                  <a:cubicBezTo>
                    <a:pt x="1124" y="10"/>
                    <a:pt x="1096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5"/>
            <p:cNvSpPr/>
            <p:nvPr/>
          </p:nvSpPr>
          <p:spPr>
            <a:xfrm>
              <a:off x="5586944" y="1692195"/>
              <a:ext cx="61210" cy="20085"/>
            </a:xfrm>
            <a:custGeom>
              <a:avLst/>
              <a:gdLst/>
              <a:ahLst/>
              <a:cxnLst/>
              <a:rect l="l" t="t" r="r" b="b"/>
              <a:pathLst>
                <a:path w="896" h="294" extrusionOk="0">
                  <a:moveTo>
                    <a:pt x="676" y="1"/>
                  </a:moveTo>
                  <a:cubicBezTo>
                    <a:pt x="512" y="1"/>
                    <a:pt x="348" y="19"/>
                    <a:pt x="202" y="37"/>
                  </a:cubicBezTo>
                  <a:cubicBezTo>
                    <a:pt x="92" y="37"/>
                    <a:pt x="1" y="56"/>
                    <a:pt x="1" y="183"/>
                  </a:cubicBezTo>
                  <a:cubicBezTo>
                    <a:pt x="1" y="283"/>
                    <a:pt x="78" y="294"/>
                    <a:pt x="164" y="294"/>
                  </a:cubicBezTo>
                  <a:cubicBezTo>
                    <a:pt x="189" y="294"/>
                    <a:pt x="214" y="293"/>
                    <a:pt x="238" y="293"/>
                  </a:cubicBezTo>
                  <a:cubicBezTo>
                    <a:pt x="384" y="293"/>
                    <a:pt x="549" y="293"/>
                    <a:pt x="695" y="275"/>
                  </a:cubicBezTo>
                  <a:cubicBezTo>
                    <a:pt x="786" y="275"/>
                    <a:pt x="895" y="275"/>
                    <a:pt x="877" y="129"/>
                  </a:cubicBezTo>
                  <a:cubicBezTo>
                    <a:pt x="877" y="1"/>
                    <a:pt x="768" y="1"/>
                    <a:pt x="67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5"/>
            <p:cNvSpPr/>
            <p:nvPr/>
          </p:nvSpPr>
          <p:spPr>
            <a:xfrm>
              <a:off x="5694200" y="1691990"/>
              <a:ext cx="45020" cy="18992"/>
            </a:xfrm>
            <a:custGeom>
              <a:avLst/>
              <a:gdLst/>
              <a:ahLst/>
              <a:cxnLst/>
              <a:rect l="l" t="t" r="r" b="b"/>
              <a:pathLst>
                <a:path w="659" h="278" extrusionOk="0">
                  <a:moveTo>
                    <a:pt x="527" y="0"/>
                  </a:moveTo>
                  <a:cubicBezTo>
                    <a:pt x="517" y="0"/>
                    <a:pt x="506" y="2"/>
                    <a:pt x="494" y="4"/>
                  </a:cubicBezTo>
                  <a:cubicBezTo>
                    <a:pt x="384" y="4"/>
                    <a:pt x="275" y="4"/>
                    <a:pt x="147" y="22"/>
                  </a:cubicBezTo>
                  <a:cubicBezTo>
                    <a:pt x="19" y="40"/>
                    <a:pt x="1" y="59"/>
                    <a:pt x="1" y="168"/>
                  </a:cubicBezTo>
                  <a:cubicBezTo>
                    <a:pt x="1" y="259"/>
                    <a:pt x="74" y="259"/>
                    <a:pt x="147" y="278"/>
                  </a:cubicBezTo>
                  <a:lnTo>
                    <a:pt x="494" y="278"/>
                  </a:lnTo>
                  <a:cubicBezTo>
                    <a:pt x="622" y="278"/>
                    <a:pt x="658" y="223"/>
                    <a:pt x="640" y="132"/>
                  </a:cubicBezTo>
                  <a:cubicBezTo>
                    <a:pt x="640" y="52"/>
                    <a:pt x="598" y="0"/>
                    <a:pt x="52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5"/>
            <p:cNvSpPr/>
            <p:nvPr/>
          </p:nvSpPr>
          <p:spPr>
            <a:xfrm>
              <a:off x="5660520" y="1760784"/>
              <a:ext cx="29854" cy="42015"/>
            </a:xfrm>
            <a:custGeom>
              <a:avLst/>
              <a:gdLst/>
              <a:ahLst/>
              <a:cxnLst/>
              <a:rect l="l" t="t" r="r" b="b"/>
              <a:pathLst>
                <a:path w="437" h="615" extrusionOk="0">
                  <a:moveTo>
                    <a:pt x="348" y="1"/>
                  </a:moveTo>
                  <a:cubicBezTo>
                    <a:pt x="275" y="56"/>
                    <a:pt x="257" y="147"/>
                    <a:pt x="275" y="220"/>
                  </a:cubicBezTo>
                  <a:cubicBezTo>
                    <a:pt x="309" y="372"/>
                    <a:pt x="311" y="478"/>
                    <a:pt x="137" y="478"/>
                  </a:cubicBezTo>
                  <a:cubicBezTo>
                    <a:pt x="123" y="478"/>
                    <a:pt x="108" y="477"/>
                    <a:pt x="92" y="476"/>
                  </a:cubicBezTo>
                  <a:cubicBezTo>
                    <a:pt x="86" y="472"/>
                    <a:pt x="79" y="471"/>
                    <a:pt x="72" y="471"/>
                  </a:cubicBezTo>
                  <a:cubicBezTo>
                    <a:pt x="43" y="471"/>
                    <a:pt x="16" y="500"/>
                    <a:pt x="1" y="530"/>
                  </a:cubicBezTo>
                  <a:cubicBezTo>
                    <a:pt x="1" y="603"/>
                    <a:pt x="56" y="603"/>
                    <a:pt x="110" y="603"/>
                  </a:cubicBezTo>
                  <a:cubicBezTo>
                    <a:pt x="133" y="611"/>
                    <a:pt x="155" y="614"/>
                    <a:pt x="176" y="614"/>
                  </a:cubicBezTo>
                  <a:cubicBezTo>
                    <a:pt x="316" y="614"/>
                    <a:pt x="437" y="472"/>
                    <a:pt x="421" y="329"/>
                  </a:cubicBezTo>
                  <a:cubicBezTo>
                    <a:pt x="403" y="220"/>
                    <a:pt x="384" y="110"/>
                    <a:pt x="348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5"/>
            <p:cNvSpPr/>
            <p:nvPr/>
          </p:nvSpPr>
          <p:spPr>
            <a:xfrm>
              <a:off x="5609420" y="1739401"/>
              <a:ext cx="21109" cy="19197"/>
            </a:xfrm>
            <a:custGeom>
              <a:avLst/>
              <a:gdLst/>
              <a:ahLst/>
              <a:cxnLst/>
              <a:rect l="l" t="t" r="r" b="b"/>
              <a:pathLst>
                <a:path w="309" h="281" extrusionOk="0">
                  <a:moveTo>
                    <a:pt x="137" y="0"/>
                  </a:moveTo>
                  <a:cubicBezTo>
                    <a:pt x="74" y="0"/>
                    <a:pt x="16" y="52"/>
                    <a:pt x="1" y="131"/>
                  </a:cubicBezTo>
                  <a:cubicBezTo>
                    <a:pt x="1" y="223"/>
                    <a:pt x="55" y="277"/>
                    <a:pt x="147" y="277"/>
                  </a:cubicBezTo>
                  <a:cubicBezTo>
                    <a:pt x="156" y="279"/>
                    <a:pt x="165" y="280"/>
                    <a:pt x="174" y="280"/>
                  </a:cubicBezTo>
                  <a:cubicBezTo>
                    <a:pt x="252" y="280"/>
                    <a:pt x="309" y="213"/>
                    <a:pt x="293" y="131"/>
                  </a:cubicBezTo>
                  <a:cubicBezTo>
                    <a:pt x="309" y="66"/>
                    <a:pt x="252" y="1"/>
                    <a:pt x="188" y="1"/>
                  </a:cubicBezTo>
                  <a:cubicBezTo>
                    <a:pt x="180" y="1"/>
                    <a:pt x="173" y="2"/>
                    <a:pt x="165" y="4"/>
                  </a:cubicBezTo>
                  <a:cubicBezTo>
                    <a:pt x="155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5"/>
            <p:cNvSpPr/>
            <p:nvPr/>
          </p:nvSpPr>
          <p:spPr>
            <a:xfrm>
              <a:off x="5699802" y="1738171"/>
              <a:ext cx="21929" cy="20085"/>
            </a:xfrm>
            <a:custGeom>
              <a:avLst/>
              <a:gdLst/>
              <a:ahLst/>
              <a:cxnLst/>
              <a:rect l="l" t="t" r="r" b="b"/>
              <a:pathLst>
                <a:path w="321" h="294" extrusionOk="0">
                  <a:moveTo>
                    <a:pt x="146" y="0"/>
                  </a:moveTo>
                  <a:cubicBezTo>
                    <a:pt x="69" y="0"/>
                    <a:pt x="10" y="66"/>
                    <a:pt x="10" y="131"/>
                  </a:cubicBezTo>
                  <a:cubicBezTo>
                    <a:pt x="0" y="239"/>
                    <a:pt x="80" y="294"/>
                    <a:pt x="158" y="294"/>
                  </a:cubicBezTo>
                  <a:cubicBezTo>
                    <a:pt x="226" y="294"/>
                    <a:pt x="294" y="252"/>
                    <a:pt x="302" y="168"/>
                  </a:cubicBezTo>
                  <a:cubicBezTo>
                    <a:pt x="320" y="76"/>
                    <a:pt x="247" y="3"/>
                    <a:pt x="174" y="3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5"/>
            <p:cNvSpPr/>
            <p:nvPr/>
          </p:nvSpPr>
          <p:spPr>
            <a:xfrm>
              <a:off x="5701715" y="2284632"/>
              <a:ext cx="395407" cy="352108"/>
            </a:xfrm>
            <a:custGeom>
              <a:avLst/>
              <a:gdLst/>
              <a:ahLst/>
              <a:cxnLst/>
              <a:rect l="l" t="t" r="r" b="b"/>
              <a:pathLst>
                <a:path w="5788" h="5154" extrusionOk="0">
                  <a:moveTo>
                    <a:pt x="1497" y="0"/>
                  </a:moveTo>
                  <a:lnTo>
                    <a:pt x="0" y="1698"/>
                  </a:lnTo>
                  <a:cubicBezTo>
                    <a:pt x="603" y="2282"/>
                    <a:pt x="1223" y="2866"/>
                    <a:pt x="1844" y="3450"/>
                  </a:cubicBezTo>
                  <a:cubicBezTo>
                    <a:pt x="2264" y="3834"/>
                    <a:pt x="2684" y="4217"/>
                    <a:pt x="3140" y="4582"/>
                  </a:cubicBezTo>
                  <a:cubicBezTo>
                    <a:pt x="3515" y="4894"/>
                    <a:pt x="3889" y="5153"/>
                    <a:pt x="4378" y="5153"/>
                  </a:cubicBezTo>
                  <a:cubicBezTo>
                    <a:pt x="4461" y="5153"/>
                    <a:pt x="4547" y="5146"/>
                    <a:pt x="4637" y="5130"/>
                  </a:cubicBezTo>
                  <a:cubicBezTo>
                    <a:pt x="5459" y="5002"/>
                    <a:pt x="5787" y="4180"/>
                    <a:pt x="5495" y="3469"/>
                  </a:cubicBezTo>
                  <a:cubicBezTo>
                    <a:pt x="5404" y="3231"/>
                    <a:pt x="5240" y="3012"/>
                    <a:pt x="5039" y="2866"/>
                  </a:cubicBezTo>
                  <a:cubicBezTo>
                    <a:pt x="4856" y="2720"/>
                    <a:pt x="4674" y="2592"/>
                    <a:pt x="4509" y="2446"/>
                  </a:cubicBezTo>
                  <a:lnTo>
                    <a:pt x="1826" y="274"/>
                  </a:lnTo>
                  <a:lnTo>
                    <a:pt x="1497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5"/>
            <p:cNvSpPr/>
            <p:nvPr/>
          </p:nvSpPr>
          <p:spPr>
            <a:xfrm>
              <a:off x="5564536" y="2132492"/>
              <a:ext cx="358039" cy="330452"/>
            </a:xfrm>
            <a:custGeom>
              <a:avLst/>
              <a:gdLst/>
              <a:ahLst/>
              <a:cxnLst/>
              <a:rect l="l" t="t" r="r" b="b"/>
              <a:pathLst>
                <a:path w="5241" h="4837" extrusionOk="0">
                  <a:moveTo>
                    <a:pt x="804" y="1"/>
                  </a:moveTo>
                  <a:cubicBezTo>
                    <a:pt x="627" y="1"/>
                    <a:pt x="603" y="347"/>
                    <a:pt x="603" y="347"/>
                  </a:cubicBezTo>
                  <a:cubicBezTo>
                    <a:pt x="256" y="365"/>
                    <a:pt x="438" y="803"/>
                    <a:pt x="438" y="803"/>
                  </a:cubicBezTo>
                  <a:cubicBezTo>
                    <a:pt x="110" y="949"/>
                    <a:pt x="365" y="1424"/>
                    <a:pt x="365" y="1424"/>
                  </a:cubicBezTo>
                  <a:cubicBezTo>
                    <a:pt x="365" y="1424"/>
                    <a:pt x="0" y="1625"/>
                    <a:pt x="822" y="2683"/>
                  </a:cubicBezTo>
                  <a:cubicBezTo>
                    <a:pt x="1315" y="3304"/>
                    <a:pt x="1862" y="3870"/>
                    <a:pt x="2428" y="4399"/>
                  </a:cubicBezTo>
                  <a:cubicBezTo>
                    <a:pt x="2715" y="4708"/>
                    <a:pt x="3044" y="4837"/>
                    <a:pt x="3361" y="4837"/>
                  </a:cubicBezTo>
                  <a:cubicBezTo>
                    <a:pt x="4358" y="4837"/>
                    <a:pt x="5241" y="3566"/>
                    <a:pt x="4327" y="2610"/>
                  </a:cubicBezTo>
                  <a:cubicBezTo>
                    <a:pt x="3962" y="2081"/>
                    <a:pt x="3578" y="1588"/>
                    <a:pt x="3158" y="1113"/>
                  </a:cubicBezTo>
                  <a:cubicBezTo>
                    <a:pt x="3004" y="959"/>
                    <a:pt x="2721" y="749"/>
                    <a:pt x="2569" y="749"/>
                  </a:cubicBezTo>
                  <a:cubicBezTo>
                    <a:pt x="2506" y="749"/>
                    <a:pt x="2465" y="785"/>
                    <a:pt x="2465" y="876"/>
                  </a:cubicBezTo>
                  <a:cubicBezTo>
                    <a:pt x="2465" y="1186"/>
                    <a:pt x="2958" y="1643"/>
                    <a:pt x="2720" y="1661"/>
                  </a:cubicBezTo>
                  <a:cubicBezTo>
                    <a:pt x="2715" y="1662"/>
                    <a:pt x="2709" y="1662"/>
                    <a:pt x="2702" y="1662"/>
                  </a:cubicBezTo>
                  <a:cubicBezTo>
                    <a:pt x="2443" y="1662"/>
                    <a:pt x="1632" y="952"/>
                    <a:pt x="1187" y="329"/>
                  </a:cubicBezTo>
                  <a:cubicBezTo>
                    <a:pt x="1013" y="83"/>
                    <a:pt x="891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5"/>
            <p:cNvSpPr/>
            <p:nvPr/>
          </p:nvSpPr>
          <p:spPr>
            <a:xfrm>
              <a:off x="5600402" y="2150938"/>
              <a:ext cx="76854" cy="93732"/>
            </a:xfrm>
            <a:custGeom>
              <a:avLst/>
              <a:gdLst/>
              <a:ahLst/>
              <a:cxnLst/>
              <a:rect l="l" t="t" r="r" b="b"/>
              <a:pathLst>
                <a:path w="1125" h="1372" extrusionOk="0">
                  <a:moveTo>
                    <a:pt x="91" y="0"/>
                  </a:moveTo>
                  <a:cubicBezTo>
                    <a:pt x="48" y="0"/>
                    <a:pt x="0" y="32"/>
                    <a:pt x="23" y="77"/>
                  </a:cubicBezTo>
                  <a:cubicBezTo>
                    <a:pt x="114" y="332"/>
                    <a:pt x="260" y="570"/>
                    <a:pt x="443" y="789"/>
                  </a:cubicBezTo>
                  <a:cubicBezTo>
                    <a:pt x="607" y="990"/>
                    <a:pt x="790" y="1172"/>
                    <a:pt x="972" y="1355"/>
                  </a:cubicBezTo>
                  <a:cubicBezTo>
                    <a:pt x="988" y="1366"/>
                    <a:pt x="1004" y="1371"/>
                    <a:pt x="1020" y="1371"/>
                  </a:cubicBezTo>
                  <a:cubicBezTo>
                    <a:pt x="1078" y="1371"/>
                    <a:pt x="1125" y="1303"/>
                    <a:pt x="1082" y="1245"/>
                  </a:cubicBezTo>
                  <a:cubicBezTo>
                    <a:pt x="899" y="1081"/>
                    <a:pt x="717" y="898"/>
                    <a:pt x="571" y="716"/>
                  </a:cubicBezTo>
                  <a:cubicBezTo>
                    <a:pt x="388" y="515"/>
                    <a:pt x="242" y="296"/>
                    <a:pt x="151" y="40"/>
                  </a:cubicBezTo>
                  <a:cubicBezTo>
                    <a:pt x="144" y="12"/>
                    <a:pt x="11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5"/>
            <p:cNvSpPr/>
            <p:nvPr/>
          </p:nvSpPr>
          <p:spPr>
            <a:xfrm>
              <a:off x="5586465" y="2183456"/>
              <a:ext cx="74327" cy="83689"/>
            </a:xfrm>
            <a:custGeom>
              <a:avLst/>
              <a:gdLst/>
              <a:ahLst/>
              <a:cxnLst/>
              <a:rect l="l" t="t" r="r" b="b"/>
              <a:pathLst>
                <a:path w="1088" h="1225" extrusionOk="0">
                  <a:moveTo>
                    <a:pt x="104" y="1"/>
                  </a:moveTo>
                  <a:cubicBezTo>
                    <a:pt x="56" y="1"/>
                    <a:pt x="1" y="61"/>
                    <a:pt x="26" y="112"/>
                  </a:cubicBezTo>
                  <a:cubicBezTo>
                    <a:pt x="245" y="532"/>
                    <a:pt x="556" y="915"/>
                    <a:pt x="921" y="1207"/>
                  </a:cubicBezTo>
                  <a:cubicBezTo>
                    <a:pt x="937" y="1219"/>
                    <a:pt x="954" y="1224"/>
                    <a:pt x="971" y="1224"/>
                  </a:cubicBezTo>
                  <a:cubicBezTo>
                    <a:pt x="1033" y="1224"/>
                    <a:pt x="1087" y="1159"/>
                    <a:pt x="1030" y="1116"/>
                  </a:cubicBezTo>
                  <a:cubicBezTo>
                    <a:pt x="665" y="824"/>
                    <a:pt x="373" y="440"/>
                    <a:pt x="154" y="39"/>
                  </a:cubicBezTo>
                  <a:cubicBezTo>
                    <a:pt x="143" y="12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5"/>
            <p:cNvSpPr/>
            <p:nvPr/>
          </p:nvSpPr>
          <p:spPr>
            <a:xfrm>
              <a:off x="5583254" y="2222943"/>
              <a:ext cx="58819" cy="66610"/>
            </a:xfrm>
            <a:custGeom>
              <a:avLst/>
              <a:gdLst/>
              <a:ahLst/>
              <a:cxnLst/>
              <a:rect l="l" t="t" r="r" b="b"/>
              <a:pathLst>
                <a:path w="861" h="975" extrusionOk="0">
                  <a:moveTo>
                    <a:pt x="69" y="1"/>
                  </a:moveTo>
                  <a:cubicBezTo>
                    <a:pt x="58" y="1"/>
                    <a:pt x="47" y="3"/>
                    <a:pt x="37" y="9"/>
                  </a:cubicBezTo>
                  <a:cubicBezTo>
                    <a:pt x="0" y="27"/>
                    <a:pt x="0" y="82"/>
                    <a:pt x="18" y="100"/>
                  </a:cubicBezTo>
                  <a:cubicBezTo>
                    <a:pt x="91" y="264"/>
                    <a:pt x="183" y="410"/>
                    <a:pt x="292" y="556"/>
                  </a:cubicBezTo>
                  <a:cubicBezTo>
                    <a:pt x="420" y="702"/>
                    <a:pt x="566" y="830"/>
                    <a:pt x="694" y="958"/>
                  </a:cubicBezTo>
                  <a:cubicBezTo>
                    <a:pt x="709" y="969"/>
                    <a:pt x="727" y="975"/>
                    <a:pt x="743" y="975"/>
                  </a:cubicBezTo>
                  <a:cubicBezTo>
                    <a:pt x="805" y="975"/>
                    <a:pt x="861" y="906"/>
                    <a:pt x="803" y="848"/>
                  </a:cubicBezTo>
                  <a:cubicBezTo>
                    <a:pt x="657" y="739"/>
                    <a:pt x="530" y="593"/>
                    <a:pt x="402" y="465"/>
                  </a:cubicBezTo>
                  <a:cubicBezTo>
                    <a:pt x="292" y="337"/>
                    <a:pt x="201" y="191"/>
                    <a:pt x="146" y="27"/>
                  </a:cubicBezTo>
                  <a:cubicBezTo>
                    <a:pt x="120" y="14"/>
                    <a:pt x="95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5"/>
            <p:cNvSpPr/>
            <p:nvPr/>
          </p:nvSpPr>
          <p:spPr>
            <a:xfrm>
              <a:off x="5101831" y="2320772"/>
              <a:ext cx="456549" cy="245328"/>
            </a:xfrm>
            <a:custGeom>
              <a:avLst/>
              <a:gdLst/>
              <a:ahLst/>
              <a:cxnLst/>
              <a:rect l="l" t="t" r="r" b="b"/>
              <a:pathLst>
                <a:path w="6683" h="3591" extrusionOk="0">
                  <a:moveTo>
                    <a:pt x="6189" y="0"/>
                  </a:moveTo>
                  <a:cubicBezTo>
                    <a:pt x="5313" y="165"/>
                    <a:pt x="4437" y="311"/>
                    <a:pt x="3560" y="493"/>
                  </a:cubicBezTo>
                  <a:cubicBezTo>
                    <a:pt x="2976" y="603"/>
                    <a:pt x="2392" y="712"/>
                    <a:pt x="1808" y="858"/>
                  </a:cubicBezTo>
                  <a:cubicBezTo>
                    <a:pt x="1224" y="1004"/>
                    <a:pt x="694" y="1205"/>
                    <a:pt x="384" y="1789"/>
                  </a:cubicBezTo>
                  <a:cubicBezTo>
                    <a:pt x="1" y="2556"/>
                    <a:pt x="494" y="3341"/>
                    <a:pt x="1279" y="3542"/>
                  </a:cubicBezTo>
                  <a:cubicBezTo>
                    <a:pt x="1397" y="3576"/>
                    <a:pt x="1520" y="3590"/>
                    <a:pt x="1643" y="3590"/>
                  </a:cubicBezTo>
                  <a:cubicBezTo>
                    <a:pt x="1785" y="3590"/>
                    <a:pt x="1927" y="3571"/>
                    <a:pt x="2064" y="3542"/>
                  </a:cubicBezTo>
                  <a:cubicBezTo>
                    <a:pt x="2301" y="3487"/>
                    <a:pt x="2520" y="3396"/>
                    <a:pt x="2757" y="3341"/>
                  </a:cubicBezTo>
                  <a:lnTo>
                    <a:pt x="6244" y="2428"/>
                  </a:lnTo>
                  <a:lnTo>
                    <a:pt x="6682" y="2319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5"/>
            <p:cNvSpPr/>
            <p:nvPr/>
          </p:nvSpPr>
          <p:spPr>
            <a:xfrm>
              <a:off x="5422848" y="2245419"/>
              <a:ext cx="328800" cy="235012"/>
            </a:xfrm>
            <a:custGeom>
              <a:avLst/>
              <a:gdLst/>
              <a:ahLst/>
              <a:cxnLst/>
              <a:rect l="l" t="t" r="r" b="b"/>
              <a:pathLst>
                <a:path w="4813" h="3440" extrusionOk="0">
                  <a:moveTo>
                    <a:pt x="4419" y="0"/>
                  </a:moveTo>
                  <a:cubicBezTo>
                    <a:pt x="4349" y="0"/>
                    <a:pt x="4243" y="51"/>
                    <a:pt x="4082" y="191"/>
                  </a:cubicBezTo>
                  <a:cubicBezTo>
                    <a:pt x="3612" y="594"/>
                    <a:pt x="2848" y="966"/>
                    <a:pt x="2587" y="966"/>
                  </a:cubicBezTo>
                  <a:cubicBezTo>
                    <a:pt x="2564" y="966"/>
                    <a:pt x="2545" y="963"/>
                    <a:pt x="2531" y="957"/>
                  </a:cubicBezTo>
                  <a:cubicBezTo>
                    <a:pt x="2348" y="884"/>
                    <a:pt x="2841" y="629"/>
                    <a:pt x="2914" y="373"/>
                  </a:cubicBezTo>
                  <a:cubicBezTo>
                    <a:pt x="2935" y="275"/>
                    <a:pt x="2878" y="239"/>
                    <a:pt x="2787" y="239"/>
                  </a:cubicBezTo>
                  <a:cubicBezTo>
                    <a:pt x="2641" y="239"/>
                    <a:pt x="2410" y="331"/>
                    <a:pt x="2275" y="410"/>
                  </a:cubicBezTo>
                  <a:cubicBezTo>
                    <a:pt x="1837" y="720"/>
                    <a:pt x="1399" y="1049"/>
                    <a:pt x="997" y="1396"/>
                  </a:cubicBezTo>
                  <a:cubicBezTo>
                    <a:pt x="1" y="2070"/>
                    <a:pt x="626" y="3440"/>
                    <a:pt x="1588" y="3440"/>
                  </a:cubicBezTo>
                  <a:cubicBezTo>
                    <a:pt x="1771" y="3440"/>
                    <a:pt x="1967" y="3390"/>
                    <a:pt x="2166" y="3276"/>
                  </a:cubicBezTo>
                  <a:cubicBezTo>
                    <a:pt x="2750" y="2965"/>
                    <a:pt x="3316" y="2619"/>
                    <a:pt x="3845" y="2217"/>
                  </a:cubicBezTo>
                  <a:cubicBezTo>
                    <a:pt x="4758" y="1542"/>
                    <a:pt x="4502" y="1268"/>
                    <a:pt x="4502" y="1268"/>
                  </a:cubicBezTo>
                  <a:cubicBezTo>
                    <a:pt x="4502" y="1268"/>
                    <a:pt x="4813" y="939"/>
                    <a:pt x="4575" y="738"/>
                  </a:cubicBezTo>
                  <a:cubicBezTo>
                    <a:pt x="4575" y="738"/>
                    <a:pt x="4813" y="428"/>
                    <a:pt x="4539" y="318"/>
                  </a:cubicBezTo>
                  <a:cubicBezTo>
                    <a:pt x="4539" y="318"/>
                    <a:pt x="4595" y="0"/>
                    <a:pt x="4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5"/>
            <p:cNvSpPr/>
            <p:nvPr/>
          </p:nvSpPr>
          <p:spPr>
            <a:xfrm>
              <a:off x="5654986" y="2263796"/>
              <a:ext cx="83071" cy="63809"/>
            </a:xfrm>
            <a:custGeom>
              <a:avLst/>
              <a:gdLst/>
              <a:ahLst/>
              <a:cxnLst/>
              <a:rect l="l" t="t" r="r" b="b"/>
              <a:pathLst>
                <a:path w="1216" h="934" extrusionOk="0">
                  <a:moveTo>
                    <a:pt x="1132" y="0"/>
                  </a:moveTo>
                  <a:cubicBezTo>
                    <a:pt x="1115" y="0"/>
                    <a:pt x="1097" y="9"/>
                    <a:pt x="1086" y="31"/>
                  </a:cubicBezTo>
                  <a:cubicBezTo>
                    <a:pt x="958" y="214"/>
                    <a:pt x="794" y="360"/>
                    <a:pt x="611" y="488"/>
                  </a:cubicBezTo>
                  <a:cubicBezTo>
                    <a:pt x="429" y="615"/>
                    <a:pt x="246" y="725"/>
                    <a:pt x="64" y="816"/>
                  </a:cubicBezTo>
                  <a:cubicBezTo>
                    <a:pt x="1" y="848"/>
                    <a:pt x="46" y="933"/>
                    <a:pt x="95" y="933"/>
                  </a:cubicBezTo>
                  <a:cubicBezTo>
                    <a:pt x="103" y="933"/>
                    <a:pt x="111" y="931"/>
                    <a:pt x="118" y="926"/>
                  </a:cubicBezTo>
                  <a:cubicBezTo>
                    <a:pt x="319" y="816"/>
                    <a:pt x="502" y="707"/>
                    <a:pt x="684" y="579"/>
                  </a:cubicBezTo>
                  <a:cubicBezTo>
                    <a:pt x="885" y="433"/>
                    <a:pt x="1049" y="269"/>
                    <a:pt x="1177" y="86"/>
                  </a:cubicBezTo>
                  <a:cubicBezTo>
                    <a:pt x="1216" y="48"/>
                    <a:pt x="1174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5"/>
            <p:cNvSpPr/>
            <p:nvPr/>
          </p:nvSpPr>
          <p:spPr>
            <a:xfrm>
              <a:off x="5665097" y="2292694"/>
              <a:ext cx="76854" cy="56157"/>
            </a:xfrm>
            <a:custGeom>
              <a:avLst/>
              <a:gdLst/>
              <a:ahLst/>
              <a:cxnLst/>
              <a:rect l="l" t="t" r="r" b="b"/>
              <a:pathLst>
                <a:path w="1125" h="822" extrusionOk="0">
                  <a:moveTo>
                    <a:pt x="1041" y="1"/>
                  </a:moveTo>
                  <a:cubicBezTo>
                    <a:pt x="1024" y="1"/>
                    <a:pt x="1007" y="9"/>
                    <a:pt x="993" y="28"/>
                  </a:cubicBezTo>
                  <a:cubicBezTo>
                    <a:pt x="737" y="320"/>
                    <a:pt x="409" y="557"/>
                    <a:pt x="62" y="722"/>
                  </a:cubicBezTo>
                  <a:cubicBezTo>
                    <a:pt x="1" y="752"/>
                    <a:pt x="42" y="822"/>
                    <a:pt x="89" y="822"/>
                  </a:cubicBezTo>
                  <a:cubicBezTo>
                    <a:pt x="98" y="822"/>
                    <a:pt x="108" y="819"/>
                    <a:pt x="117" y="813"/>
                  </a:cubicBezTo>
                  <a:cubicBezTo>
                    <a:pt x="482" y="649"/>
                    <a:pt x="810" y="411"/>
                    <a:pt x="1084" y="101"/>
                  </a:cubicBezTo>
                  <a:cubicBezTo>
                    <a:pt x="1124" y="61"/>
                    <a:pt x="1086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5"/>
            <p:cNvSpPr/>
            <p:nvPr/>
          </p:nvSpPr>
          <p:spPr>
            <a:xfrm>
              <a:off x="5675071" y="2326373"/>
              <a:ext cx="61893" cy="44953"/>
            </a:xfrm>
            <a:custGeom>
              <a:avLst/>
              <a:gdLst/>
              <a:ahLst/>
              <a:cxnLst/>
              <a:rect l="l" t="t" r="r" b="b"/>
              <a:pathLst>
                <a:path w="906" h="658" extrusionOk="0">
                  <a:moveTo>
                    <a:pt x="829" y="1"/>
                  </a:moveTo>
                  <a:cubicBezTo>
                    <a:pt x="815" y="1"/>
                    <a:pt x="802" y="9"/>
                    <a:pt x="792" y="28"/>
                  </a:cubicBezTo>
                  <a:cubicBezTo>
                    <a:pt x="701" y="137"/>
                    <a:pt x="591" y="229"/>
                    <a:pt x="482" y="320"/>
                  </a:cubicBezTo>
                  <a:cubicBezTo>
                    <a:pt x="336" y="411"/>
                    <a:pt x="208" y="484"/>
                    <a:pt x="62" y="557"/>
                  </a:cubicBezTo>
                  <a:cubicBezTo>
                    <a:pt x="1" y="588"/>
                    <a:pt x="42" y="657"/>
                    <a:pt x="89" y="657"/>
                  </a:cubicBezTo>
                  <a:cubicBezTo>
                    <a:pt x="98" y="657"/>
                    <a:pt x="108" y="655"/>
                    <a:pt x="117" y="649"/>
                  </a:cubicBezTo>
                  <a:cubicBezTo>
                    <a:pt x="263" y="576"/>
                    <a:pt x="409" y="503"/>
                    <a:pt x="536" y="411"/>
                  </a:cubicBezTo>
                  <a:cubicBezTo>
                    <a:pt x="664" y="320"/>
                    <a:pt x="774" y="211"/>
                    <a:pt x="865" y="101"/>
                  </a:cubicBezTo>
                  <a:cubicBezTo>
                    <a:pt x="905" y="61"/>
                    <a:pt x="867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5"/>
            <p:cNvSpPr/>
            <p:nvPr/>
          </p:nvSpPr>
          <p:spPr>
            <a:xfrm>
              <a:off x="5539601" y="2918128"/>
              <a:ext cx="188344" cy="811953"/>
            </a:xfrm>
            <a:custGeom>
              <a:avLst/>
              <a:gdLst/>
              <a:ahLst/>
              <a:cxnLst/>
              <a:rect l="l" t="t" r="r" b="b"/>
              <a:pathLst>
                <a:path w="2757" h="11885" fill="none" extrusionOk="0">
                  <a:moveTo>
                    <a:pt x="2757" y="1"/>
                  </a:moveTo>
                  <a:lnTo>
                    <a:pt x="0" y="11885"/>
                  </a:lnTo>
                </a:path>
              </a:pathLst>
            </a:custGeom>
            <a:noFill/>
            <a:ln w="5475" cap="flat" cmpd="sng">
              <a:solidFill>
                <a:srgbClr val="1E1F35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95"/>
          <p:cNvGrpSpPr/>
          <p:nvPr/>
        </p:nvGrpSpPr>
        <p:grpSpPr>
          <a:xfrm>
            <a:off x="6931450" y="1364100"/>
            <a:ext cx="1070636" cy="3240352"/>
            <a:chOff x="6569500" y="1364100"/>
            <a:chExt cx="1070636" cy="3240352"/>
          </a:xfrm>
        </p:grpSpPr>
        <p:sp>
          <p:nvSpPr>
            <p:cNvPr id="2477" name="Google Shape;2477;p95"/>
            <p:cNvSpPr/>
            <p:nvPr/>
          </p:nvSpPr>
          <p:spPr>
            <a:xfrm>
              <a:off x="7023231" y="1685995"/>
              <a:ext cx="205249" cy="198628"/>
            </a:xfrm>
            <a:custGeom>
              <a:avLst/>
              <a:gdLst/>
              <a:ahLst/>
              <a:cxnLst/>
              <a:rect l="l" t="t" r="r" b="b"/>
              <a:pathLst>
                <a:path w="2849" h="2757" extrusionOk="0">
                  <a:moveTo>
                    <a:pt x="2429" y="0"/>
                  </a:moveTo>
                  <a:lnTo>
                    <a:pt x="476" y="73"/>
                  </a:lnTo>
                  <a:lnTo>
                    <a:pt x="275" y="1424"/>
                  </a:lnTo>
                  <a:lnTo>
                    <a:pt x="1" y="1862"/>
                  </a:lnTo>
                  <a:lnTo>
                    <a:pt x="969" y="2757"/>
                  </a:lnTo>
                  <a:cubicBezTo>
                    <a:pt x="969" y="2757"/>
                    <a:pt x="2849" y="2355"/>
                    <a:pt x="2794" y="1735"/>
                  </a:cubicBezTo>
                  <a:cubicBezTo>
                    <a:pt x="2684" y="1242"/>
                    <a:pt x="2447" y="895"/>
                    <a:pt x="2429" y="493"/>
                  </a:cubicBezTo>
                  <a:cubicBezTo>
                    <a:pt x="2411" y="329"/>
                    <a:pt x="2411" y="165"/>
                    <a:pt x="2429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5"/>
            <p:cNvSpPr/>
            <p:nvPr/>
          </p:nvSpPr>
          <p:spPr>
            <a:xfrm>
              <a:off x="7033821" y="1685995"/>
              <a:ext cx="171029" cy="127376"/>
            </a:xfrm>
            <a:custGeom>
              <a:avLst/>
              <a:gdLst/>
              <a:ahLst/>
              <a:cxnLst/>
              <a:rect l="l" t="t" r="r" b="b"/>
              <a:pathLst>
                <a:path w="2374" h="1768" extrusionOk="0">
                  <a:moveTo>
                    <a:pt x="2282" y="0"/>
                  </a:moveTo>
                  <a:lnTo>
                    <a:pt x="329" y="73"/>
                  </a:lnTo>
                  <a:lnTo>
                    <a:pt x="128" y="1424"/>
                  </a:lnTo>
                  <a:lnTo>
                    <a:pt x="0" y="1625"/>
                  </a:lnTo>
                  <a:cubicBezTo>
                    <a:pt x="234" y="1721"/>
                    <a:pt x="481" y="1767"/>
                    <a:pt x="726" y="1767"/>
                  </a:cubicBezTo>
                  <a:cubicBezTo>
                    <a:pt x="901" y="1767"/>
                    <a:pt x="1074" y="1744"/>
                    <a:pt x="1241" y="1698"/>
                  </a:cubicBezTo>
                  <a:cubicBezTo>
                    <a:pt x="1698" y="1589"/>
                    <a:pt x="2099" y="1333"/>
                    <a:pt x="2373" y="968"/>
                  </a:cubicBezTo>
                  <a:cubicBezTo>
                    <a:pt x="2318" y="822"/>
                    <a:pt x="2282" y="658"/>
                    <a:pt x="2264" y="512"/>
                  </a:cubicBezTo>
                  <a:cubicBezTo>
                    <a:pt x="2245" y="347"/>
                    <a:pt x="2264" y="165"/>
                    <a:pt x="2282" y="0"/>
                  </a:cubicBezTo>
                  <a:close/>
                </a:path>
              </a:pathLst>
            </a:custGeom>
            <a:solidFill>
              <a:srgbClr val="DB7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5"/>
            <p:cNvSpPr/>
            <p:nvPr/>
          </p:nvSpPr>
          <p:spPr>
            <a:xfrm>
              <a:off x="6968046" y="1422672"/>
              <a:ext cx="285432" cy="349490"/>
            </a:xfrm>
            <a:custGeom>
              <a:avLst/>
              <a:gdLst/>
              <a:ahLst/>
              <a:cxnLst/>
              <a:rect l="l" t="t" r="r" b="b"/>
              <a:pathLst>
                <a:path w="3962" h="4851" extrusionOk="0">
                  <a:moveTo>
                    <a:pt x="1616" y="1"/>
                  </a:moveTo>
                  <a:cubicBezTo>
                    <a:pt x="826" y="1"/>
                    <a:pt x="536" y="406"/>
                    <a:pt x="347" y="771"/>
                  </a:cubicBezTo>
                  <a:cubicBezTo>
                    <a:pt x="183" y="1118"/>
                    <a:pt x="0" y="2432"/>
                    <a:pt x="92" y="3345"/>
                  </a:cubicBezTo>
                  <a:cubicBezTo>
                    <a:pt x="128" y="3801"/>
                    <a:pt x="311" y="4769"/>
                    <a:pt x="712" y="4842"/>
                  </a:cubicBezTo>
                  <a:cubicBezTo>
                    <a:pt x="743" y="4848"/>
                    <a:pt x="781" y="4850"/>
                    <a:pt x="826" y="4850"/>
                  </a:cubicBezTo>
                  <a:cubicBezTo>
                    <a:pt x="1374" y="4850"/>
                    <a:pt x="2916" y="4431"/>
                    <a:pt x="3304" y="3418"/>
                  </a:cubicBezTo>
                  <a:cubicBezTo>
                    <a:pt x="3578" y="3217"/>
                    <a:pt x="3962" y="2743"/>
                    <a:pt x="3834" y="2323"/>
                  </a:cubicBezTo>
                  <a:cubicBezTo>
                    <a:pt x="3779" y="2140"/>
                    <a:pt x="3706" y="2067"/>
                    <a:pt x="3651" y="2049"/>
                  </a:cubicBezTo>
                  <a:cubicBezTo>
                    <a:pt x="3852" y="1118"/>
                    <a:pt x="3834" y="497"/>
                    <a:pt x="2647" y="169"/>
                  </a:cubicBezTo>
                  <a:cubicBezTo>
                    <a:pt x="2231" y="50"/>
                    <a:pt x="1893" y="1"/>
                    <a:pt x="1616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5"/>
            <p:cNvSpPr/>
            <p:nvPr/>
          </p:nvSpPr>
          <p:spPr>
            <a:xfrm>
              <a:off x="7175819" y="1499256"/>
              <a:ext cx="69809" cy="102664"/>
            </a:xfrm>
            <a:custGeom>
              <a:avLst/>
              <a:gdLst/>
              <a:ahLst/>
              <a:cxnLst/>
              <a:rect l="l" t="t" r="r" b="b"/>
              <a:pathLst>
                <a:path w="969" h="1425" extrusionOk="0">
                  <a:moveTo>
                    <a:pt x="968" y="0"/>
                  </a:moveTo>
                  <a:lnTo>
                    <a:pt x="1" y="110"/>
                  </a:lnTo>
                  <a:cubicBezTo>
                    <a:pt x="238" y="548"/>
                    <a:pt x="183" y="1424"/>
                    <a:pt x="183" y="1424"/>
                  </a:cubicBezTo>
                  <a:lnTo>
                    <a:pt x="329" y="1351"/>
                  </a:lnTo>
                  <a:lnTo>
                    <a:pt x="767" y="986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5"/>
            <p:cNvSpPr/>
            <p:nvPr/>
          </p:nvSpPr>
          <p:spPr>
            <a:xfrm>
              <a:off x="6943046" y="1364100"/>
              <a:ext cx="324912" cy="191784"/>
            </a:xfrm>
            <a:custGeom>
              <a:avLst/>
              <a:gdLst/>
              <a:ahLst/>
              <a:cxnLst/>
              <a:rect l="l" t="t" r="r" b="b"/>
              <a:pathLst>
                <a:path w="4510" h="2662" extrusionOk="0">
                  <a:moveTo>
                    <a:pt x="2323" y="1"/>
                  </a:moveTo>
                  <a:cubicBezTo>
                    <a:pt x="1924" y="1"/>
                    <a:pt x="1529" y="137"/>
                    <a:pt x="1205" y="398"/>
                  </a:cubicBezTo>
                  <a:lnTo>
                    <a:pt x="566" y="890"/>
                  </a:lnTo>
                  <a:cubicBezTo>
                    <a:pt x="311" y="1109"/>
                    <a:pt x="128" y="1402"/>
                    <a:pt x="92" y="1730"/>
                  </a:cubicBezTo>
                  <a:lnTo>
                    <a:pt x="37" y="2114"/>
                  </a:lnTo>
                  <a:cubicBezTo>
                    <a:pt x="0" y="2296"/>
                    <a:pt x="92" y="2497"/>
                    <a:pt x="256" y="2606"/>
                  </a:cubicBezTo>
                  <a:lnTo>
                    <a:pt x="366" y="2661"/>
                  </a:lnTo>
                  <a:cubicBezTo>
                    <a:pt x="881" y="2330"/>
                    <a:pt x="1466" y="2189"/>
                    <a:pt x="2092" y="2189"/>
                  </a:cubicBezTo>
                  <a:cubicBezTo>
                    <a:pt x="2708" y="2189"/>
                    <a:pt x="3365" y="2325"/>
                    <a:pt x="4035" y="2552"/>
                  </a:cubicBezTo>
                  <a:lnTo>
                    <a:pt x="4017" y="2570"/>
                  </a:lnTo>
                  <a:cubicBezTo>
                    <a:pt x="4144" y="2460"/>
                    <a:pt x="4254" y="2333"/>
                    <a:pt x="4309" y="2187"/>
                  </a:cubicBezTo>
                  <a:lnTo>
                    <a:pt x="4418" y="1931"/>
                  </a:lnTo>
                  <a:cubicBezTo>
                    <a:pt x="4491" y="1748"/>
                    <a:pt x="4509" y="1566"/>
                    <a:pt x="4473" y="1383"/>
                  </a:cubicBezTo>
                  <a:cubicBezTo>
                    <a:pt x="4436" y="1091"/>
                    <a:pt x="4254" y="836"/>
                    <a:pt x="3998" y="690"/>
                  </a:cubicBezTo>
                  <a:lnTo>
                    <a:pt x="3195" y="233"/>
                  </a:lnTo>
                  <a:cubicBezTo>
                    <a:pt x="2922" y="77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5"/>
            <p:cNvSpPr/>
            <p:nvPr/>
          </p:nvSpPr>
          <p:spPr>
            <a:xfrm>
              <a:off x="7070636" y="1395367"/>
              <a:ext cx="135512" cy="114119"/>
            </a:xfrm>
            <a:custGeom>
              <a:avLst/>
              <a:gdLst/>
              <a:ahLst/>
              <a:cxnLst/>
              <a:rect l="l" t="t" r="r" b="b"/>
              <a:pathLst>
                <a:path w="1881" h="1584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10" y="55"/>
                    <a:pt x="55" y="146"/>
                    <a:pt x="37" y="256"/>
                  </a:cubicBezTo>
                  <a:cubicBezTo>
                    <a:pt x="0" y="383"/>
                    <a:pt x="18" y="511"/>
                    <a:pt x="55" y="621"/>
                  </a:cubicBezTo>
                  <a:cubicBezTo>
                    <a:pt x="110" y="730"/>
                    <a:pt x="183" y="840"/>
                    <a:pt x="274" y="931"/>
                  </a:cubicBezTo>
                  <a:cubicBezTo>
                    <a:pt x="365" y="1022"/>
                    <a:pt x="457" y="1114"/>
                    <a:pt x="548" y="1187"/>
                  </a:cubicBezTo>
                  <a:cubicBezTo>
                    <a:pt x="767" y="1333"/>
                    <a:pt x="986" y="1442"/>
                    <a:pt x="1223" y="1515"/>
                  </a:cubicBezTo>
                  <a:cubicBezTo>
                    <a:pt x="1333" y="1533"/>
                    <a:pt x="1442" y="1552"/>
                    <a:pt x="1570" y="1570"/>
                  </a:cubicBezTo>
                  <a:cubicBezTo>
                    <a:pt x="1616" y="1579"/>
                    <a:pt x="1666" y="1584"/>
                    <a:pt x="1718" y="1584"/>
                  </a:cubicBezTo>
                  <a:cubicBezTo>
                    <a:pt x="1771" y="1584"/>
                    <a:pt x="1826" y="1579"/>
                    <a:pt x="1880" y="1570"/>
                  </a:cubicBezTo>
                  <a:cubicBezTo>
                    <a:pt x="1789" y="1552"/>
                    <a:pt x="1680" y="1533"/>
                    <a:pt x="1588" y="1497"/>
                  </a:cubicBezTo>
                  <a:cubicBezTo>
                    <a:pt x="1479" y="1460"/>
                    <a:pt x="1388" y="1424"/>
                    <a:pt x="1278" y="1387"/>
                  </a:cubicBezTo>
                  <a:cubicBezTo>
                    <a:pt x="1059" y="1296"/>
                    <a:pt x="858" y="1168"/>
                    <a:pt x="657" y="1041"/>
                  </a:cubicBezTo>
                  <a:cubicBezTo>
                    <a:pt x="475" y="913"/>
                    <a:pt x="311" y="749"/>
                    <a:pt x="183" y="566"/>
                  </a:cubicBezTo>
                  <a:cubicBezTo>
                    <a:pt x="73" y="383"/>
                    <a:pt x="91" y="164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5"/>
            <p:cNvSpPr/>
            <p:nvPr/>
          </p:nvSpPr>
          <p:spPr>
            <a:xfrm>
              <a:off x="7110044" y="1447960"/>
              <a:ext cx="111882" cy="28458"/>
            </a:xfrm>
            <a:custGeom>
              <a:avLst/>
              <a:gdLst/>
              <a:ahLst/>
              <a:cxnLst/>
              <a:rect l="l" t="t" r="r" b="b"/>
              <a:pathLst>
                <a:path w="1553" h="395" extrusionOk="0">
                  <a:moveTo>
                    <a:pt x="1" y="0"/>
                  </a:moveTo>
                  <a:lnTo>
                    <a:pt x="1" y="0"/>
                  </a:lnTo>
                  <a:cubicBezTo>
                    <a:pt x="347" y="260"/>
                    <a:pt x="773" y="394"/>
                    <a:pt x="1206" y="394"/>
                  </a:cubicBezTo>
                  <a:cubicBezTo>
                    <a:pt x="1321" y="394"/>
                    <a:pt x="1437" y="385"/>
                    <a:pt x="1553" y="365"/>
                  </a:cubicBezTo>
                  <a:cubicBezTo>
                    <a:pt x="1023" y="311"/>
                    <a:pt x="494" y="18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5"/>
            <p:cNvSpPr/>
            <p:nvPr/>
          </p:nvSpPr>
          <p:spPr>
            <a:xfrm>
              <a:off x="6962786" y="1445294"/>
              <a:ext cx="51366" cy="73774"/>
            </a:xfrm>
            <a:custGeom>
              <a:avLst/>
              <a:gdLst/>
              <a:ahLst/>
              <a:cxnLst/>
              <a:rect l="l" t="t" r="r" b="b"/>
              <a:pathLst>
                <a:path w="713" h="1024" extrusionOk="0">
                  <a:moveTo>
                    <a:pt x="712" y="1"/>
                  </a:moveTo>
                  <a:lnTo>
                    <a:pt x="712" y="1"/>
                  </a:lnTo>
                  <a:cubicBezTo>
                    <a:pt x="621" y="37"/>
                    <a:pt x="530" y="92"/>
                    <a:pt x="457" y="147"/>
                  </a:cubicBezTo>
                  <a:cubicBezTo>
                    <a:pt x="256" y="293"/>
                    <a:pt x="110" y="494"/>
                    <a:pt x="55" y="731"/>
                  </a:cubicBezTo>
                  <a:cubicBezTo>
                    <a:pt x="19" y="822"/>
                    <a:pt x="0" y="932"/>
                    <a:pt x="0" y="1023"/>
                  </a:cubicBezTo>
                  <a:cubicBezTo>
                    <a:pt x="55" y="822"/>
                    <a:pt x="146" y="640"/>
                    <a:pt x="256" y="457"/>
                  </a:cubicBezTo>
                  <a:cubicBezTo>
                    <a:pt x="384" y="275"/>
                    <a:pt x="548" y="129"/>
                    <a:pt x="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5"/>
            <p:cNvSpPr/>
            <p:nvPr/>
          </p:nvSpPr>
          <p:spPr>
            <a:xfrm>
              <a:off x="7074526" y="1525552"/>
              <a:ext cx="64550" cy="21109"/>
            </a:xfrm>
            <a:custGeom>
              <a:avLst/>
              <a:gdLst/>
              <a:ahLst/>
              <a:cxnLst/>
              <a:rect l="l" t="t" r="r" b="b"/>
              <a:pathLst>
                <a:path w="896" h="293" extrusionOk="0">
                  <a:moveTo>
                    <a:pt x="220" y="0"/>
                  </a:moveTo>
                  <a:cubicBezTo>
                    <a:pt x="129" y="0"/>
                    <a:pt x="19" y="0"/>
                    <a:pt x="19" y="128"/>
                  </a:cubicBezTo>
                  <a:cubicBezTo>
                    <a:pt x="1" y="256"/>
                    <a:pt x="110" y="274"/>
                    <a:pt x="202" y="274"/>
                  </a:cubicBezTo>
                  <a:cubicBezTo>
                    <a:pt x="366" y="292"/>
                    <a:pt x="512" y="292"/>
                    <a:pt x="658" y="292"/>
                  </a:cubicBezTo>
                  <a:cubicBezTo>
                    <a:pt x="768" y="292"/>
                    <a:pt x="895" y="292"/>
                    <a:pt x="895" y="165"/>
                  </a:cubicBezTo>
                  <a:cubicBezTo>
                    <a:pt x="895" y="37"/>
                    <a:pt x="804" y="19"/>
                    <a:pt x="695" y="19"/>
                  </a:cubicBezTo>
                  <a:cubicBezTo>
                    <a:pt x="549" y="19"/>
                    <a:pt x="384" y="0"/>
                    <a:pt x="220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5"/>
            <p:cNvSpPr/>
            <p:nvPr/>
          </p:nvSpPr>
          <p:spPr>
            <a:xfrm>
              <a:off x="6978564" y="1524255"/>
              <a:ext cx="47404" cy="1974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146" y="0"/>
                  </a:moveTo>
                  <a:cubicBezTo>
                    <a:pt x="73" y="0"/>
                    <a:pt x="19" y="55"/>
                    <a:pt x="0" y="128"/>
                  </a:cubicBezTo>
                  <a:cubicBezTo>
                    <a:pt x="0" y="237"/>
                    <a:pt x="19" y="274"/>
                    <a:pt x="146" y="274"/>
                  </a:cubicBezTo>
                  <a:lnTo>
                    <a:pt x="511" y="274"/>
                  </a:lnTo>
                  <a:cubicBezTo>
                    <a:pt x="584" y="274"/>
                    <a:pt x="639" y="274"/>
                    <a:pt x="657" y="183"/>
                  </a:cubicBezTo>
                  <a:cubicBezTo>
                    <a:pt x="657" y="73"/>
                    <a:pt x="639" y="37"/>
                    <a:pt x="511" y="18"/>
                  </a:cubicBezTo>
                  <a:cubicBezTo>
                    <a:pt x="384" y="0"/>
                    <a:pt x="274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5"/>
            <p:cNvSpPr/>
            <p:nvPr/>
          </p:nvSpPr>
          <p:spPr>
            <a:xfrm>
              <a:off x="7092969" y="1575335"/>
              <a:ext cx="22405" cy="21325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75" y="0"/>
                  </a:moveTo>
                  <a:cubicBezTo>
                    <a:pt x="166" y="0"/>
                    <a:pt x="156" y="1"/>
                    <a:pt x="147" y="3"/>
                  </a:cubicBezTo>
                  <a:cubicBezTo>
                    <a:pt x="74" y="3"/>
                    <a:pt x="19" y="58"/>
                    <a:pt x="19" y="131"/>
                  </a:cubicBezTo>
                  <a:cubicBezTo>
                    <a:pt x="1" y="222"/>
                    <a:pt x="74" y="295"/>
                    <a:pt x="165" y="295"/>
                  </a:cubicBezTo>
                  <a:cubicBezTo>
                    <a:pt x="238" y="295"/>
                    <a:pt x="311" y="222"/>
                    <a:pt x="311" y="131"/>
                  </a:cubicBezTo>
                  <a:cubicBezTo>
                    <a:pt x="311" y="65"/>
                    <a:pt x="252" y="0"/>
                    <a:pt x="175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5"/>
            <p:cNvSpPr/>
            <p:nvPr/>
          </p:nvSpPr>
          <p:spPr>
            <a:xfrm>
              <a:off x="6997583" y="1573678"/>
              <a:ext cx="22982" cy="20605"/>
            </a:xfrm>
            <a:custGeom>
              <a:avLst/>
              <a:gdLst/>
              <a:ahLst/>
              <a:cxnLst/>
              <a:rect l="l" t="t" r="r" b="b"/>
              <a:pathLst>
                <a:path w="319" h="286" extrusionOk="0">
                  <a:moveTo>
                    <a:pt x="151" y="0"/>
                  </a:moveTo>
                  <a:cubicBezTo>
                    <a:pt x="74" y="0"/>
                    <a:pt x="0" y="56"/>
                    <a:pt x="10" y="154"/>
                  </a:cubicBezTo>
                  <a:cubicBezTo>
                    <a:pt x="10" y="233"/>
                    <a:pt x="66" y="285"/>
                    <a:pt x="128" y="285"/>
                  </a:cubicBezTo>
                  <a:cubicBezTo>
                    <a:pt x="137" y="285"/>
                    <a:pt x="147" y="284"/>
                    <a:pt x="156" y="282"/>
                  </a:cubicBezTo>
                  <a:cubicBezTo>
                    <a:pt x="166" y="283"/>
                    <a:pt x="175" y="284"/>
                    <a:pt x="184" y="284"/>
                  </a:cubicBezTo>
                  <a:cubicBezTo>
                    <a:pt x="262" y="284"/>
                    <a:pt x="319" y="217"/>
                    <a:pt x="302" y="136"/>
                  </a:cubicBezTo>
                  <a:cubicBezTo>
                    <a:pt x="285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5"/>
            <p:cNvSpPr/>
            <p:nvPr/>
          </p:nvSpPr>
          <p:spPr>
            <a:xfrm>
              <a:off x="6747088" y="2632950"/>
              <a:ext cx="756302" cy="1824179"/>
            </a:xfrm>
            <a:custGeom>
              <a:avLst/>
              <a:gdLst/>
              <a:ahLst/>
              <a:cxnLst/>
              <a:rect l="l" t="t" r="r" b="b"/>
              <a:pathLst>
                <a:path w="10498" h="25320" extrusionOk="0">
                  <a:moveTo>
                    <a:pt x="2355" y="0"/>
                  </a:moveTo>
                  <a:cubicBezTo>
                    <a:pt x="2173" y="292"/>
                    <a:pt x="2008" y="621"/>
                    <a:pt x="1881" y="931"/>
                  </a:cubicBezTo>
                  <a:cubicBezTo>
                    <a:pt x="1169" y="2465"/>
                    <a:pt x="767" y="4126"/>
                    <a:pt x="658" y="5805"/>
                  </a:cubicBezTo>
                  <a:cubicBezTo>
                    <a:pt x="548" y="8215"/>
                    <a:pt x="0" y="25320"/>
                    <a:pt x="0" y="25320"/>
                  </a:cubicBezTo>
                  <a:lnTo>
                    <a:pt x="10497" y="25320"/>
                  </a:lnTo>
                  <a:cubicBezTo>
                    <a:pt x="10497" y="25320"/>
                    <a:pt x="10333" y="7357"/>
                    <a:pt x="9931" y="4874"/>
                  </a:cubicBezTo>
                  <a:cubicBezTo>
                    <a:pt x="9712" y="3523"/>
                    <a:pt x="9347" y="2209"/>
                    <a:pt x="8854" y="931"/>
                  </a:cubicBezTo>
                  <a:cubicBezTo>
                    <a:pt x="8635" y="347"/>
                    <a:pt x="8489" y="0"/>
                    <a:pt x="8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5"/>
            <p:cNvSpPr/>
            <p:nvPr/>
          </p:nvSpPr>
          <p:spPr>
            <a:xfrm>
              <a:off x="6881233" y="2632950"/>
              <a:ext cx="503793" cy="59221"/>
            </a:xfrm>
            <a:custGeom>
              <a:avLst/>
              <a:gdLst/>
              <a:ahLst/>
              <a:cxnLst/>
              <a:rect l="l" t="t" r="r" b="b"/>
              <a:pathLst>
                <a:path w="6993" h="822" extrusionOk="0">
                  <a:moveTo>
                    <a:pt x="493" y="0"/>
                  </a:moveTo>
                  <a:cubicBezTo>
                    <a:pt x="311" y="274"/>
                    <a:pt x="146" y="548"/>
                    <a:pt x="0" y="822"/>
                  </a:cubicBezTo>
                  <a:lnTo>
                    <a:pt x="6992" y="822"/>
                  </a:lnTo>
                  <a:cubicBezTo>
                    <a:pt x="6773" y="310"/>
                    <a:pt x="6627" y="0"/>
                    <a:pt x="662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5"/>
            <p:cNvSpPr/>
            <p:nvPr/>
          </p:nvSpPr>
          <p:spPr>
            <a:xfrm>
              <a:off x="7262632" y="2632950"/>
              <a:ext cx="14553" cy="85517"/>
            </a:xfrm>
            <a:custGeom>
              <a:avLst/>
              <a:gdLst/>
              <a:ahLst/>
              <a:cxnLst/>
              <a:rect l="l" t="t" r="r" b="b"/>
              <a:pathLst>
                <a:path w="202" h="1187" extrusionOk="0">
                  <a:moveTo>
                    <a:pt x="0" y="0"/>
                  </a:moveTo>
                  <a:lnTo>
                    <a:pt x="37" y="822"/>
                  </a:lnTo>
                  <a:lnTo>
                    <a:pt x="55" y="1187"/>
                  </a:lnTo>
                  <a:lnTo>
                    <a:pt x="201" y="1187"/>
                  </a:lnTo>
                  <a:lnTo>
                    <a:pt x="183" y="82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5"/>
            <p:cNvSpPr/>
            <p:nvPr/>
          </p:nvSpPr>
          <p:spPr>
            <a:xfrm>
              <a:off x="6915454" y="2632950"/>
              <a:ext cx="14481" cy="85517"/>
            </a:xfrm>
            <a:custGeom>
              <a:avLst/>
              <a:gdLst/>
              <a:ahLst/>
              <a:cxnLst/>
              <a:rect l="l" t="t" r="r" b="b"/>
              <a:pathLst>
                <a:path w="201" h="1187" extrusionOk="0">
                  <a:moveTo>
                    <a:pt x="55" y="0"/>
                  </a:moveTo>
                  <a:lnTo>
                    <a:pt x="18" y="822"/>
                  </a:lnTo>
                  <a:lnTo>
                    <a:pt x="0" y="1187"/>
                  </a:lnTo>
                  <a:lnTo>
                    <a:pt x="146" y="1187"/>
                  </a:lnTo>
                  <a:lnTo>
                    <a:pt x="164" y="82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5"/>
            <p:cNvSpPr/>
            <p:nvPr/>
          </p:nvSpPr>
          <p:spPr>
            <a:xfrm>
              <a:off x="7061414" y="3114280"/>
              <a:ext cx="21108" cy="1331031"/>
            </a:xfrm>
            <a:custGeom>
              <a:avLst/>
              <a:gdLst/>
              <a:ahLst/>
              <a:cxnLst/>
              <a:rect l="l" t="t" r="r" b="b"/>
              <a:pathLst>
                <a:path w="293" h="18475" extrusionOk="0">
                  <a:moveTo>
                    <a:pt x="219" y="0"/>
                  </a:moveTo>
                  <a:cubicBezTo>
                    <a:pt x="183" y="0"/>
                    <a:pt x="165" y="37"/>
                    <a:pt x="165" y="92"/>
                  </a:cubicBezTo>
                  <a:lnTo>
                    <a:pt x="0" y="18402"/>
                  </a:lnTo>
                  <a:cubicBezTo>
                    <a:pt x="0" y="18438"/>
                    <a:pt x="37" y="18475"/>
                    <a:pt x="73" y="18475"/>
                  </a:cubicBezTo>
                  <a:cubicBezTo>
                    <a:pt x="110" y="18475"/>
                    <a:pt x="146" y="18438"/>
                    <a:pt x="146" y="18402"/>
                  </a:cubicBezTo>
                  <a:lnTo>
                    <a:pt x="292" y="92"/>
                  </a:lnTo>
                  <a:cubicBezTo>
                    <a:pt x="292" y="55"/>
                    <a:pt x="274" y="19"/>
                    <a:pt x="219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5"/>
            <p:cNvSpPr/>
            <p:nvPr/>
          </p:nvSpPr>
          <p:spPr>
            <a:xfrm>
              <a:off x="7361260" y="2037501"/>
              <a:ext cx="278877" cy="441780"/>
            </a:xfrm>
            <a:custGeom>
              <a:avLst/>
              <a:gdLst/>
              <a:ahLst/>
              <a:cxnLst/>
              <a:rect l="l" t="t" r="r" b="b"/>
              <a:pathLst>
                <a:path w="3871" h="6132" extrusionOk="0">
                  <a:moveTo>
                    <a:pt x="1297" y="0"/>
                  </a:moveTo>
                  <a:cubicBezTo>
                    <a:pt x="859" y="0"/>
                    <a:pt x="374" y="213"/>
                    <a:pt x="1" y="945"/>
                  </a:cubicBezTo>
                  <a:cubicBezTo>
                    <a:pt x="1" y="945"/>
                    <a:pt x="786" y="4139"/>
                    <a:pt x="1625" y="5600"/>
                  </a:cubicBezTo>
                  <a:cubicBezTo>
                    <a:pt x="1625" y="5600"/>
                    <a:pt x="2334" y="6131"/>
                    <a:pt x="3113" y="6131"/>
                  </a:cubicBezTo>
                  <a:cubicBezTo>
                    <a:pt x="3366" y="6131"/>
                    <a:pt x="3625" y="6076"/>
                    <a:pt x="3871" y="5928"/>
                  </a:cubicBezTo>
                  <a:cubicBezTo>
                    <a:pt x="3871" y="5928"/>
                    <a:pt x="3652" y="2734"/>
                    <a:pt x="2428" y="415"/>
                  </a:cubicBezTo>
                  <a:cubicBezTo>
                    <a:pt x="2428" y="415"/>
                    <a:pt x="1908" y="0"/>
                    <a:pt x="1297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5"/>
            <p:cNvSpPr/>
            <p:nvPr/>
          </p:nvSpPr>
          <p:spPr>
            <a:xfrm>
              <a:off x="6569500" y="1834047"/>
              <a:ext cx="446519" cy="578017"/>
            </a:xfrm>
            <a:custGeom>
              <a:avLst/>
              <a:gdLst/>
              <a:ahLst/>
              <a:cxnLst/>
              <a:rect l="l" t="t" r="r" b="b"/>
              <a:pathLst>
                <a:path w="6198" h="8023" extrusionOk="0">
                  <a:moveTo>
                    <a:pt x="4953" y="0"/>
                  </a:moveTo>
                  <a:cubicBezTo>
                    <a:pt x="4441" y="0"/>
                    <a:pt x="3920" y="198"/>
                    <a:pt x="3871" y="264"/>
                  </a:cubicBezTo>
                  <a:cubicBezTo>
                    <a:pt x="3159" y="702"/>
                    <a:pt x="2192" y="2527"/>
                    <a:pt x="749" y="5558"/>
                  </a:cubicBezTo>
                  <a:cubicBezTo>
                    <a:pt x="421" y="6233"/>
                    <a:pt x="165" y="6927"/>
                    <a:pt x="1" y="7657"/>
                  </a:cubicBezTo>
                  <a:cubicBezTo>
                    <a:pt x="354" y="7901"/>
                    <a:pt x="764" y="8022"/>
                    <a:pt x="1181" y="8022"/>
                  </a:cubicBezTo>
                  <a:cubicBezTo>
                    <a:pt x="1390" y="8022"/>
                    <a:pt x="1601" y="7992"/>
                    <a:pt x="1808" y="7931"/>
                  </a:cubicBezTo>
                  <a:cubicBezTo>
                    <a:pt x="2958" y="7109"/>
                    <a:pt x="5788" y="2254"/>
                    <a:pt x="5916" y="1505"/>
                  </a:cubicBezTo>
                  <a:cubicBezTo>
                    <a:pt x="6197" y="298"/>
                    <a:pt x="5581" y="0"/>
                    <a:pt x="4953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5"/>
            <p:cNvSpPr/>
            <p:nvPr/>
          </p:nvSpPr>
          <p:spPr>
            <a:xfrm>
              <a:off x="6616905" y="1817333"/>
              <a:ext cx="438018" cy="517139"/>
            </a:xfrm>
            <a:custGeom>
              <a:avLst/>
              <a:gdLst/>
              <a:ahLst/>
              <a:cxnLst/>
              <a:rect l="l" t="t" r="r" b="b"/>
              <a:pathLst>
                <a:path w="6080" h="7178" extrusionOk="0">
                  <a:moveTo>
                    <a:pt x="4170" y="1"/>
                  </a:moveTo>
                  <a:cubicBezTo>
                    <a:pt x="3543" y="1"/>
                    <a:pt x="2940" y="317"/>
                    <a:pt x="2592" y="879"/>
                  </a:cubicBezTo>
                  <a:cubicBezTo>
                    <a:pt x="1625" y="2267"/>
                    <a:pt x="749" y="3709"/>
                    <a:pt x="0" y="5224"/>
                  </a:cubicBezTo>
                  <a:cubicBezTo>
                    <a:pt x="676" y="5918"/>
                    <a:pt x="2428" y="7177"/>
                    <a:pt x="3761" y="7177"/>
                  </a:cubicBezTo>
                  <a:lnTo>
                    <a:pt x="5897" y="1591"/>
                  </a:lnTo>
                  <a:cubicBezTo>
                    <a:pt x="6079" y="423"/>
                    <a:pt x="4856" y="131"/>
                    <a:pt x="4856" y="131"/>
                  </a:cubicBezTo>
                  <a:cubicBezTo>
                    <a:pt x="4632" y="43"/>
                    <a:pt x="4399" y="1"/>
                    <a:pt x="4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5"/>
            <p:cNvSpPr/>
            <p:nvPr/>
          </p:nvSpPr>
          <p:spPr>
            <a:xfrm>
              <a:off x="6758903" y="1774106"/>
              <a:ext cx="714229" cy="1241840"/>
            </a:xfrm>
            <a:custGeom>
              <a:avLst/>
              <a:gdLst/>
              <a:ahLst/>
              <a:cxnLst/>
              <a:rect l="l" t="t" r="r" b="b"/>
              <a:pathLst>
                <a:path w="9914" h="17237" extrusionOk="0">
                  <a:moveTo>
                    <a:pt x="3670" y="1"/>
                  </a:moveTo>
                  <a:lnTo>
                    <a:pt x="1753" y="694"/>
                  </a:lnTo>
                  <a:cubicBezTo>
                    <a:pt x="1133" y="1096"/>
                    <a:pt x="749" y="1771"/>
                    <a:pt x="749" y="2520"/>
                  </a:cubicBezTo>
                  <a:lnTo>
                    <a:pt x="749" y="7759"/>
                  </a:lnTo>
                  <a:lnTo>
                    <a:pt x="749" y="7777"/>
                  </a:lnTo>
                  <a:cubicBezTo>
                    <a:pt x="658" y="9128"/>
                    <a:pt x="475" y="10169"/>
                    <a:pt x="402" y="11501"/>
                  </a:cubicBezTo>
                  <a:cubicBezTo>
                    <a:pt x="348" y="12304"/>
                    <a:pt x="129" y="13747"/>
                    <a:pt x="1" y="15974"/>
                  </a:cubicBezTo>
                  <a:cubicBezTo>
                    <a:pt x="1" y="15974"/>
                    <a:pt x="1336" y="17237"/>
                    <a:pt x="5107" y="17237"/>
                  </a:cubicBezTo>
                  <a:cubicBezTo>
                    <a:pt x="6364" y="17237"/>
                    <a:pt x="7891" y="17096"/>
                    <a:pt x="9731" y="16722"/>
                  </a:cubicBezTo>
                  <a:cubicBezTo>
                    <a:pt x="9676" y="16394"/>
                    <a:pt x="9402" y="14532"/>
                    <a:pt x="9384" y="14203"/>
                  </a:cubicBezTo>
                  <a:lnTo>
                    <a:pt x="9220" y="11410"/>
                  </a:lnTo>
                  <a:cubicBezTo>
                    <a:pt x="9147" y="10187"/>
                    <a:pt x="9256" y="8781"/>
                    <a:pt x="9000" y="7576"/>
                  </a:cubicBezTo>
                  <a:lnTo>
                    <a:pt x="9694" y="2574"/>
                  </a:lnTo>
                  <a:cubicBezTo>
                    <a:pt x="9913" y="1570"/>
                    <a:pt x="9037" y="986"/>
                    <a:pt x="9037" y="986"/>
                  </a:cubicBezTo>
                  <a:lnTo>
                    <a:pt x="6627" y="1"/>
                  </a:lnTo>
                  <a:lnTo>
                    <a:pt x="4583" y="1570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5"/>
            <p:cNvSpPr/>
            <p:nvPr/>
          </p:nvSpPr>
          <p:spPr>
            <a:xfrm>
              <a:off x="6569500" y="2325680"/>
              <a:ext cx="293357" cy="448048"/>
            </a:xfrm>
            <a:custGeom>
              <a:avLst/>
              <a:gdLst/>
              <a:ahLst/>
              <a:cxnLst/>
              <a:rect l="l" t="t" r="r" b="b"/>
              <a:pathLst>
                <a:path w="4072" h="6219" extrusionOk="0">
                  <a:moveTo>
                    <a:pt x="1130" y="0"/>
                  </a:moveTo>
                  <a:cubicBezTo>
                    <a:pt x="708" y="0"/>
                    <a:pt x="270" y="190"/>
                    <a:pt x="1" y="833"/>
                  </a:cubicBezTo>
                  <a:cubicBezTo>
                    <a:pt x="384" y="3097"/>
                    <a:pt x="1644" y="4338"/>
                    <a:pt x="3561" y="6218"/>
                  </a:cubicBezTo>
                  <a:lnTo>
                    <a:pt x="4072" y="5598"/>
                  </a:lnTo>
                  <a:cubicBezTo>
                    <a:pt x="3433" y="4813"/>
                    <a:pt x="2192" y="1253"/>
                    <a:pt x="2319" y="395"/>
                  </a:cubicBezTo>
                  <a:cubicBezTo>
                    <a:pt x="2319" y="395"/>
                    <a:pt x="1740" y="0"/>
                    <a:pt x="1130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5"/>
            <p:cNvSpPr/>
            <p:nvPr/>
          </p:nvSpPr>
          <p:spPr>
            <a:xfrm>
              <a:off x="7300743" y="2386990"/>
              <a:ext cx="339392" cy="390700"/>
            </a:xfrm>
            <a:custGeom>
              <a:avLst/>
              <a:gdLst/>
              <a:ahLst/>
              <a:cxnLst/>
              <a:rect l="l" t="t" r="r" b="b"/>
              <a:pathLst>
                <a:path w="4711" h="5423" extrusionOk="0">
                  <a:moveTo>
                    <a:pt x="3688" y="1"/>
                  </a:moveTo>
                  <a:cubicBezTo>
                    <a:pt x="3104" y="1"/>
                    <a:pt x="2494" y="392"/>
                    <a:pt x="2483" y="402"/>
                  </a:cubicBezTo>
                  <a:cubicBezTo>
                    <a:pt x="2410" y="2282"/>
                    <a:pt x="457" y="4400"/>
                    <a:pt x="1" y="4838"/>
                  </a:cubicBezTo>
                  <a:lnTo>
                    <a:pt x="348" y="5422"/>
                  </a:lnTo>
                  <a:cubicBezTo>
                    <a:pt x="2794" y="3852"/>
                    <a:pt x="3798" y="2958"/>
                    <a:pt x="4711" y="1077"/>
                  </a:cubicBezTo>
                  <a:cubicBezTo>
                    <a:pt x="4583" y="238"/>
                    <a:pt x="4143" y="1"/>
                    <a:pt x="3688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5"/>
            <p:cNvSpPr/>
            <p:nvPr/>
          </p:nvSpPr>
          <p:spPr>
            <a:xfrm>
              <a:off x="7152693" y="2731579"/>
              <a:ext cx="187599" cy="157202"/>
            </a:xfrm>
            <a:custGeom>
              <a:avLst/>
              <a:gdLst/>
              <a:ahLst/>
              <a:cxnLst/>
              <a:rect l="l" t="t" r="r" b="b"/>
              <a:pathLst>
                <a:path w="2604" h="2182" extrusionOk="0">
                  <a:moveTo>
                    <a:pt x="1490" y="0"/>
                  </a:moveTo>
                  <a:lnTo>
                    <a:pt x="650" y="18"/>
                  </a:lnTo>
                  <a:cubicBezTo>
                    <a:pt x="614" y="329"/>
                    <a:pt x="1198" y="365"/>
                    <a:pt x="1198" y="365"/>
                  </a:cubicBezTo>
                  <a:cubicBezTo>
                    <a:pt x="942" y="712"/>
                    <a:pt x="687" y="1022"/>
                    <a:pt x="413" y="1333"/>
                  </a:cubicBezTo>
                  <a:cubicBezTo>
                    <a:pt x="285" y="1461"/>
                    <a:pt x="176" y="1607"/>
                    <a:pt x="66" y="1753"/>
                  </a:cubicBezTo>
                  <a:cubicBezTo>
                    <a:pt x="66" y="1753"/>
                    <a:pt x="0" y="1900"/>
                    <a:pt x="149" y="1900"/>
                  </a:cubicBezTo>
                  <a:cubicBezTo>
                    <a:pt x="157" y="1900"/>
                    <a:pt x="166" y="1900"/>
                    <a:pt x="176" y="1899"/>
                  </a:cubicBezTo>
                  <a:lnTo>
                    <a:pt x="176" y="1899"/>
                  </a:lnTo>
                  <a:cubicBezTo>
                    <a:pt x="48" y="2100"/>
                    <a:pt x="285" y="2118"/>
                    <a:pt x="285" y="2118"/>
                  </a:cubicBezTo>
                  <a:cubicBezTo>
                    <a:pt x="340" y="2089"/>
                    <a:pt x="395" y="2059"/>
                    <a:pt x="449" y="2028"/>
                  </a:cubicBezTo>
                  <a:lnTo>
                    <a:pt x="449" y="2028"/>
                  </a:lnTo>
                  <a:cubicBezTo>
                    <a:pt x="413" y="2173"/>
                    <a:pt x="486" y="2173"/>
                    <a:pt x="486" y="2173"/>
                  </a:cubicBezTo>
                  <a:cubicBezTo>
                    <a:pt x="513" y="2179"/>
                    <a:pt x="541" y="2182"/>
                    <a:pt x="570" y="2182"/>
                  </a:cubicBezTo>
                  <a:cubicBezTo>
                    <a:pt x="676" y="2182"/>
                    <a:pt x="793" y="2142"/>
                    <a:pt x="907" y="2085"/>
                  </a:cubicBezTo>
                  <a:lnTo>
                    <a:pt x="907" y="2085"/>
                  </a:lnTo>
                  <a:cubicBezTo>
                    <a:pt x="856" y="2153"/>
                    <a:pt x="866" y="2179"/>
                    <a:pt x="910" y="2179"/>
                  </a:cubicBezTo>
                  <a:cubicBezTo>
                    <a:pt x="1036" y="2179"/>
                    <a:pt x="1435" y="1972"/>
                    <a:pt x="1435" y="1972"/>
                  </a:cubicBezTo>
                  <a:cubicBezTo>
                    <a:pt x="1745" y="1734"/>
                    <a:pt x="2001" y="1479"/>
                    <a:pt x="2238" y="1169"/>
                  </a:cubicBezTo>
                  <a:lnTo>
                    <a:pt x="2603" y="402"/>
                  </a:lnTo>
                  <a:lnTo>
                    <a:pt x="2311" y="3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5"/>
            <p:cNvSpPr/>
            <p:nvPr/>
          </p:nvSpPr>
          <p:spPr>
            <a:xfrm>
              <a:off x="7265226" y="1841180"/>
              <a:ext cx="365688" cy="477514"/>
            </a:xfrm>
            <a:custGeom>
              <a:avLst/>
              <a:gdLst/>
              <a:ahLst/>
              <a:cxnLst/>
              <a:rect l="l" t="t" r="r" b="b"/>
              <a:pathLst>
                <a:path w="5076" h="6628" extrusionOk="0">
                  <a:moveTo>
                    <a:pt x="1881" y="1"/>
                  </a:moveTo>
                  <a:cubicBezTo>
                    <a:pt x="1881" y="1"/>
                    <a:pt x="1" y="932"/>
                    <a:pt x="877" y="3469"/>
                  </a:cubicBezTo>
                  <a:cubicBezTo>
                    <a:pt x="877" y="3469"/>
                    <a:pt x="1480" y="5057"/>
                    <a:pt x="1972" y="6627"/>
                  </a:cubicBezTo>
                  <a:cubicBezTo>
                    <a:pt x="3104" y="6481"/>
                    <a:pt x="4181" y="6006"/>
                    <a:pt x="5076" y="5276"/>
                  </a:cubicBezTo>
                  <a:cubicBezTo>
                    <a:pt x="4273" y="2958"/>
                    <a:pt x="3634" y="329"/>
                    <a:pt x="1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5"/>
            <p:cNvSpPr/>
            <p:nvPr/>
          </p:nvSpPr>
          <p:spPr>
            <a:xfrm>
              <a:off x="6818123" y="2728914"/>
              <a:ext cx="187599" cy="157562"/>
            </a:xfrm>
            <a:custGeom>
              <a:avLst/>
              <a:gdLst/>
              <a:ahLst/>
              <a:cxnLst/>
              <a:rect l="l" t="t" r="r" b="b"/>
              <a:pathLst>
                <a:path w="2604" h="2187" extrusionOk="0">
                  <a:moveTo>
                    <a:pt x="1114" y="1"/>
                  </a:moveTo>
                  <a:lnTo>
                    <a:pt x="292" y="55"/>
                  </a:lnTo>
                  <a:lnTo>
                    <a:pt x="0" y="402"/>
                  </a:lnTo>
                  <a:lnTo>
                    <a:pt x="365" y="1169"/>
                  </a:lnTo>
                  <a:cubicBezTo>
                    <a:pt x="603" y="1461"/>
                    <a:pt x="858" y="1735"/>
                    <a:pt x="1169" y="1954"/>
                  </a:cubicBezTo>
                  <a:cubicBezTo>
                    <a:pt x="1169" y="1954"/>
                    <a:pt x="1578" y="2174"/>
                    <a:pt x="1698" y="2174"/>
                  </a:cubicBezTo>
                  <a:cubicBezTo>
                    <a:pt x="1733" y="2174"/>
                    <a:pt x="1744" y="2155"/>
                    <a:pt x="1711" y="2105"/>
                  </a:cubicBezTo>
                  <a:lnTo>
                    <a:pt x="1711" y="2105"/>
                  </a:lnTo>
                  <a:cubicBezTo>
                    <a:pt x="1815" y="2154"/>
                    <a:pt x="1921" y="2186"/>
                    <a:pt x="2017" y="2186"/>
                  </a:cubicBezTo>
                  <a:cubicBezTo>
                    <a:pt x="2052" y="2186"/>
                    <a:pt x="2086" y="2182"/>
                    <a:pt x="2118" y="2173"/>
                  </a:cubicBezTo>
                  <a:cubicBezTo>
                    <a:pt x="2118" y="2173"/>
                    <a:pt x="2190" y="2173"/>
                    <a:pt x="2155" y="2047"/>
                  </a:cubicBezTo>
                  <a:lnTo>
                    <a:pt x="2155" y="2047"/>
                  </a:lnTo>
                  <a:cubicBezTo>
                    <a:pt x="2209" y="2078"/>
                    <a:pt x="2263" y="2108"/>
                    <a:pt x="2319" y="2137"/>
                  </a:cubicBezTo>
                  <a:cubicBezTo>
                    <a:pt x="2319" y="2137"/>
                    <a:pt x="2556" y="2118"/>
                    <a:pt x="2428" y="1917"/>
                  </a:cubicBezTo>
                  <a:lnTo>
                    <a:pt x="2428" y="1917"/>
                  </a:lnTo>
                  <a:cubicBezTo>
                    <a:pt x="2438" y="1918"/>
                    <a:pt x="2447" y="1919"/>
                    <a:pt x="2455" y="1919"/>
                  </a:cubicBezTo>
                  <a:cubicBezTo>
                    <a:pt x="2603" y="1919"/>
                    <a:pt x="2538" y="1771"/>
                    <a:pt x="2538" y="1771"/>
                  </a:cubicBezTo>
                  <a:cubicBezTo>
                    <a:pt x="2428" y="1625"/>
                    <a:pt x="2319" y="1479"/>
                    <a:pt x="2191" y="1352"/>
                  </a:cubicBezTo>
                  <a:cubicBezTo>
                    <a:pt x="1917" y="1041"/>
                    <a:pt x="1661" y="713"/>
                    <a:pt x="1406" y="384"/>
                  </a:cubicBezTo>
                  <a:cubicBezTo>
                    <a:pt x="1406" y="384"/>
                    <a:pt x="1990" y="348"/>
                    <a:pt x="1953" y="37"/>
                  </a:cubicBezTo>
                  <a:lnTo>
                    <a:pt x="1114" y="1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5"/>
            <p:cNvSpPr/>
            <p:nvPr/>
          </p:nvSpPr>
          <p:spPr>
            <a:xfrm>
              <a:off x="7139005" y="2703914"/>
              <a:ext cx="218361" cy="261739"/>
            </a:xfrm>
            <a:custGeom>
              <a:avLst/>
              <a:gdLst/>
              <a:ahLst/>
              <a:cxnLst/>
              <a:rect l="l" t="t" r="r" b="b"/>
              <a:pathLst>
                <a:path w="3031" h="3633" extrusionOk="0">
                  <a:moveTo>
                    <a:pt x="676" y="1"/>
                  </a:moveTo>
                  <a:cubicBezTo>
                    <a:pt x="603" y="384"/>
                    <a:pt x="439" y="768"/>
                    <a:pt x="329" y="1133"/>
                  </a:cubicBezTo>
                  <a:cubicBezTo>
                    <a:pt x="219" y="1498"/>
                    <a:pt x="128" y="1808"/>
                    <a:pt x="19" y="2137"/>
                  </a:cubicBezTo>
                  <a:cubicBezTo>
                    <a:pt x="0" y="2210"/>
                    <a:pt x="0" y="2264"/>
                    <a:pt x="0" y="2337"/>
                  </a:cubicBezTo>
                  <a:cubicBezTo>
                    <a:pt x="19" y="2447"/>
                    <a:pt x="128" y="2538"/>
                    <a:pt x="238" y="2666"/>
                  </a:cubicBezTo>
                  <a:cubicBezTo>
                    <a:pt x="347" y="2794"/>
                    <a:pt x="439" y="2903"/>
                    <a:pt x="548" y="3013"/>
                  </a:cubicBezTo>
                  <a:cubicBezTo>
                    <a:pt x="712" y="3232"/>
                    <a:pt x="913" y="3433"/>
                    <a:pt x="1132" y="3615"/>
                  </a:cubicBezTo>
                  <a:cubicBezTo>
                    <a:pt x="1154" y="3628"/>
                    <a:pt x="1181" y="3633"/>
                    <a:pt x="1212" y="3633"/>
                  </a:cubicBezTo>
                  <a:cubicBezTo>
                    <a:pt x="1413" y="3633"/>
                    <a:pt x="1772" y="3407"/>
                    <a:pt x="1899" y="3360"/>
                  </a:cubicBezTo>
                  <a:cubicBezTo>
                    <a:pt x="2100" y="3269"/>
                    <a:pt x="2301" y="3159"/>
                    <a:pt x="2483" y="3049"/>
                  </a:cubicBezTo>
                  <a:cubicBezTo>
                    <a:pt x="2629" y="2940"/>
                    <a:pt x="2629" y="2630"/>
                    <a:pt x="2647" y="2465"/>
                  </a:cubicBezTo>
                  <a:cubicBezTo>
                    <a:pt x="2702" y="2264"/>
                    <a:pt x="2757" y="2064"/>
                    <a:pt x="2793" y="1863"/>
                  </a:cubicBezTo>
                  <a:cubicBezTo>
                    <a:pt x="2885" y="1461"/>
                    <a:pt x="2958" y="1078"/>
                    <a:pt x="3031" y="676"/>
                  </a:cubicBezTo>
                  <a:cubicBezTo>
                    <a:pt x="2209" y="640"/>
                    <a:pt x="1315" y="457"/>
                    <a:pt x="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5"/>
            <p:cNvSpPr/>
            <p:nvPr/>
          </p:nvSpPr>
          <p:spPr>
            <a:xfrm>
              <a:off x="6816754" y="2692099"/>
              <a:ext cx="240766" cy="251293"/>
            </a:xfrm>
            <a:custGeom>
              <a:avLst/>
              <a:gdLst/>
              <a:ahLst/>
              <a:cxnLst/>
              <a:rect l="l" t="t" r="r" b="b"/>
              <a:pathLst>
                <a:path w="3342" h="3488" extrusionOk="0">
                  <a:moveTo>
                    <a:pt x="2265" y="1"/>
                  </a:moveTo>
                  <a:cubicBezTo>
                    <a:pt x="1589" y="475"/>
                    <a:pt x="786" y="877"/>
                    <a:pt x="1" y="913"/>
                  </a:cubicBezTo>
                  <a:cubicBezTo>
                    <a:pt x="165" y="1260"/>
                    <a:pt x="257" y="1662"/>
                    <a:pt x="403" y="2027"/>
                  </a:cubicBezTo>
                  <a:cubicBezTo>
                    <a:pt x="549" y="2374"/>
                    <a:pt x="676" y="2684"/>
                    <a:pt x="786" y="3013"/>
                  </a:cubicBezTo>
                  <a:cubicBezTo>
                    <a:pt x="822" y="3067"/>
                    <a:pt x="841" y="3122"/>
                    <a:pt x="895" y="3177"/>
                  </a:cubicBezTo>
                  <a:cubicBezTo>
                    <a:pt x="1005" y="3250"/>
                    <a:pt x="1151" y="3286"/>
                    <a:pt x="1279" y="3305"/>
                  </a:cubicBezTo>
                  <a:cubicBezTo>
                    <a:pt x="1425" y="3323"/>
                    <a:pt x="1589" y="3341"/>
                    <a:pt x="1735" y="3378"/>
                  </a:cubicBezTo>
                  <a:cubicBezTo>
                    <a:pt x="2009" y="3433"/>
                    <a:pt x="2283" y="3487"/>
                    <a:pt x="2575" y="3487"/>
                  </a:cubicBezTo>
                  <a:cubicBezTo>
                    <a:pt x="2757" y="3469"/>
                    <a:pt x="2958" y="2958"/>
                    <a:pt x="3031" y="2812"/>
                  </a:cubicBezTo>
                  <a:cubicBezTo>
                    <a:pt x="3141" y="2611"/>
                    <a:pt x="3232" y="2410"/>
                    <a:pt x="3305" y="2209"/>
                  </a:cubicBezTo>
                  <a:cubicBezTo>
                    <a:pt x="3342" y="2045"/>
                    <a:pt x="3141" y="1790"/>
                    <a:pt x="3068" y="1644"/>
                  </a:cubicBezTo>
                  <a:lnTo>
                    <a:pt x="2794" y="1078"/>
                  </a:lnTo>
                  <a:cubicBezTo>
                    <a:pt x="2611" y="712"/>
                    <a:pt x="2429" y="366"/>
                    <a:pt x="2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5"/>
            <p:cNvSpPr/>
            <p:nvPr/>
          </p:nvSpPr>
          <p:spPr>
            <a:xfrm>
              <a:off x="6598462" y="4457048"/>
              <a:ext cx="473535" cy="147404"/>
            </a:xfrm>
            <a:custGeom>
              <a:avLst/>
              <a:gdLst/>
              <a:ahLst/>
              <a:cxnLst/>
              <a:rect l="l" t="t" r="r" b="b"/>
              <a:pathLst>
                <a:path w="6573" h="2046" extrusionOk="0">
                  <a:moveTo>
                    <a:pt x="2429" y="1"/>
                  </a:moveTo>
                  <a:lnTo>
                    <a:pt x="311" y="1388"/>
                  </a:lnTo>
                  <a:cubicBezTo>
                    <a:pt x="1" y="1571"/>
                    <a:pt x="128" y="2045"/>
                    <a:pt x="493" y="2045"/>
                  </a:cubicBezTo>
                  <a:lnTo>
                    <a:pt x="6207" y="2045"/>
                  </a:lnTo>
                  <a:cubicBezTo>
                    <a:pt x="6408" y="2045"/>
                    <a:pt x="6572" y="1881"/>
                    <a:pt x="6572" y="1680"/>
                  </a:cubicBezTo>
                  <a:lnTo>
                    <a:pt x="6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5"/>
            <p:cNvSpPr/>
            <p:nvPr/>
          </p:nvSpPr>
          <p:spPr>
            <a:xfrm>
              <a:off x="6969342" y="4457048"/>
              <a:ext cx="474832" cy="147404"/>
            </a:xfrm>
            <a:custGeom>
              <a:avLst/>
              <a:gdLst/>
              <a:ahLst/>
              <a:cxnLst/>
              <a:rect l="l" t="t" r="r" b="b"/>
              <a:pathLst>
                <a:path w="6591" h="2046" extrusionOk="0">
                  <a:moveTo>
                    <a:pt x="2447" y="1"/>
                  </a:moveTo>
                  <a:lnTo>
                    <a:pt x="311" y="1388"/>
                  </a:lnTo>
                  <a:cubicBezTo>
                    <a:pt x="1" y="1571"/>
                    <a:pt x="147" y="2045"/>
                    <a:pt x="512" y="2045"/>
                  </a:cubicBezTo>
                  <a:lnTo>
                    <a:pt x="6226" y="2045"/>
                  </a:lnTo>
                  <a:cubicBezTo>
                    <a:pt x="6426" y="2045"/>
                    <a:pt x="6591" y="1881"/>
                    <a:pt x="6591" y="1680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5"/>
            <p:cNvSpPr/>
            <p:nvPr/>
          </p:nvSpPr>
          <p:spPr>
            <a:xfrm>
              <a:off x="7001042" y="1691111"/>
              <a:ext cx="82921" cy="29322"/>
            </a:xfrm>
            <a:custGeom>
              <a:avLst/>
              <a:gdLst/>
              <a:ahLst/>
              <a:cxnLst/>
              <a:rect l="l" t="t" r="r" b="b"/>
              <a:pathLst>
                <a:path w="1151" h="407" extrusionOk="0">
                  <a:moveTo>
                    <a:pt x="95" y="1"/>
                  </a:moveTo>
                  <a:cubicBezTo>
                    <a:pt x="60" y="1"/>
                    <a:pt x="30" y="7"/>
                    <a:pt x="19" y="40"/>
                  </a:cubicBezTo>
                  <a:cubicBezTo>
                    <a:pt x="0" y="95"/>
                    <a:pt x="37" y="150"/>
                    <a:pt x="73" y="186"/>
                  </a:cubicBezTo>
                  <a:cubicBezTo>
                    <a:pt x="171" y="333"/>
                    <a:pt x="341" y="407"/>
                    <a:pt x="523" y="407"/>
                  </a:cubicBezTo>
                  <a:cubicBezTo>
                    <a:pt x="751" y="407"/>
                    <a:pt x="998" y="292"/>
                    <a:pt x="1150" y="59"/>
                  </a:cubicBezTo>
                  <a:cubicBezTo>
                    <a:pt x="822" y="22"/>
                    <a:pt x="493" y="4"/>
                    <a:pt x="165" y="4"/>
                  </a:cubicBezTo>
                  <a:cubicBezTo>
                    <a:pt x="143" y="4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5"/>
            <p:cNvSpPr/>
            <p:nvPr/>
          </p:nvSpPr>
          <p:spPr>
            <a:xfrm>
              <a:off x="7029391" y="1616112"/>
              <a:ext cx="31266" cy="42939"/>
            </a:xfrm>
            <a:custGeom>
              <a:avLst/>
              <a:gdLst/>
              <a:ahLst/>
              <a:cxnLst/>
              <a:rect l="l" t="t" r="r" b="b"/>
              <a:pathLst>
                <a:path w="434" h="596" extrusionOk="0">
                  <a:moveTo>
                    <a:pt x="104" y="0"/>
                  </a:moveTo>
                  <a:cubicBezTo>
                    <a:pt x="50" y="91"/>
                    <a:pt x="31" y="201"/>
                    <a:pt x="31" y="310"/>
                  </a:cubicBezTo>
                  <a:cubicBezTo>
                    <a:pt x="0" y="467"/>
                    <a:pt x="116" y="596"/>
                    <a:pt x="253" y="596"/>
                  </a:cubicBezTo>
                  <a:cubicBezTo>
                    <a:pt x="276" y="596"/>
                    <a:pt x="300" y="592"/>
                    <a:pt x="324" y="584"/>
                  </a:cubicBezTo>
                  <a:cubicBezTo>
                    <a:pt x="378" y="584"/>
                    <a:pt x="433" y="584"/>
                    <a:pt x="433" y="529"/>
                  </a:cubicBezTo>
                  <a:cubicBezTo>
                    <a:pt x="433" y="475"/>
                    <a:pt x="378" y="456"/>
                    <a:pt x="342" y="456"/>
                  </a:cubicBezTo>
                  <a:cubicBezTo>
                    <a:pt x="327" y="458"/>
                    <a:pt x="313" y="458"/>
                    <a:pt x="300" y="458"/>
                  </a:cubicBezTo>
                  <a:cubicBezTo>
                    <a:pt x="139" y="458"/>
                    <a:pt x="125" y="354"/>
                    <a:pt x="159" y="219"/>
                  </a:cubicBezTo>
                  <a:cubicBezTo>
                    <a:pt x="196" y="128"/>
                    <a:pt x="159" y="55"/>
                    <a:pt x="1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95"/>
          <p:cNvGrpSpPr/>
          <p:nvPr/>
        </p:nvGrpSpPr>
        <p:grpSpPr>
          <a:xfrm>
            <a:off x="2549180" y="3288006"/>
            <a:ext cx="321691" cy="321691"/>
            <a:chOff x="1379798" y="1723250"/>
            <a:chExt cx="397887" cy="397887"/>
          </a:xfrm>
        </p:grpSpPr>
        <p:sp>
          <p:nvSpPr>
            <p:cNvPr id="2513" name="Google Shape;2513;p9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95"/>
          <p:cNvGrpSpPr/>
          <p:nvPr/>
        </p:nvGrpSpPr>
        <p:grpSpPr>
          <a:xfrm>
            <a:off x="1137321" y="3280104"/>
            <a:ext cx="321708" cy="321691"/>
            <a:chOff x="266768" y="1721375"/>
            <a:chExt cx="397907" cy="397887"/>
          </a:xfrm>
        </p:grpSpPr>
        <p:sp>
          <p:nvSpPr>
            <p:cNvPr id="2518" name="Google Shape;2518;p9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95"/>
          <p:cNvGrpSpPr/>
          <p:nvPr/>
        </p:nvGrpSpPr>
        <p:grpSpPr>
          <a:xfrm>
            <a:off x="1830422" y="3280104"/>
            <a:ext cx="321674" cy="321691"/>
            <a:chOff x="864491" y="1723250"/>
            <a:chExt cx="397866" cy="397887"/>
          </a:xfrm>
        </p:grpSpPr>
        <p:sp>
          <p:nvSpPr>
            <p:cNvPr id="2521" name="Google Shape;2521;p9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4" name="Google Shape;2524;p95"/>
          <p:cNvSpPr txBox="1"/>
          <p:nvPr/>
        </p:nvSpPr>
        <p:spPr>
          <a:xfrm>
            <a:off x="1019175" y="4357850"/>
            <a:ext cx="34224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9CAD8-5E1A-2BA2-E107-6BBF8FC1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01" y="3652997"/>
            <a:ext cx="4243225" cy="99060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3F66CF-E4B4-4718-65C2-909E93122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Ăn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Ăn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béo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Ăn không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cây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rau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ăn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tinh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tạp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ăn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nấm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Alflatoxin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ăn: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thịt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ướp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muối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ăn nhanh, hun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khói</a:t>
            </a:r>
            <a:endParaRPr lang="vi-VN" sz="160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6C4E-4B20-122A-BE0E-6C5C6E25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9" y="1068850"/>
            <a:ext cx="8230917" cy="468000"/>
          </a:xfrm>
        </p:spPr>
        <p:txBody>
          <a:bodyPr/>
          <a:lstStyle/>
          <a:p>
            <a:r>
              <a:rPr lang="vi-VN"/>
              <a:t>Môi </a:t>
            </a:r>
            <a:r>
              <a:rPr lang="vi-VN" err="1"/>
              <a:t>trường</a:t>
            </a:r>
            <a:r>
              <a:rPr lang="vi-VN"/>
              <a:t>, dinh </a:t>
            </a:r>
            <a:r>
              <a:rPr lang="vi-VN" err="1"/>
              <a:t>dưỡng</a:t>
            </a:r>
            <a:r>
              <a:rPr lang="vi-VN"/>
              <a:t>, </a:t>
            </a:r>
            <a:r>
              <a:rPr lang="vi-VN" err="1"/>
              <a:t>thói</a:t>
            </a:r>
            <a:r>
              <a:rPr lang="vi-VN"/>
              <a:t> quen sinh </a:t>
            </a:r>
            <a:r>
              <a:rPr lang="vi-VN" err="1"/>
              <a:t>hoạt</a:t>
            </a:r>
            <a:r>
              <a:rPr lang="vi-VN"/>
              <a:t> 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0B82C0-D864-A100-72DD-ED4246B5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02" y="1806875"/>
            <a:ext cx="3200423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886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9"/>
          <p:cNvSpPr txBox="1">
            <a:spLocks noGrp="1"/>
          </p:cNvSpPr>
          <p:nvPr>
            <p:ph type="subTitle" idx="1"/>
          </p:nvPr>
        </p:nvSpPr>
        <p:spPr>
          <a:xfrm>
            <a:off x="714300" y="2073499"/>
            <a:ext cx="3789000" cy="2431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Hút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rượu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Môi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phóng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xạ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Môi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cao su, than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</a:t>
            </a:r>
            <a:endParaRPr lang="vi-VN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bẩn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579147-1E2B-7308-D1FF-7D3BEDA3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31" y="1300766"/>
            <a:ext cx="4105635" cy="2902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D5D07-D138-9FEB-2A33-C4105ECD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99" y="1068850"/>
            <a:ext cx="8230917" cy="468000"/>
          </a:xfrm>
        </p:spPr>
        <p:txBody>
          <a:bodyPr/>
          <a:lstStyle/>
          <a:p>
            <a:r>
              <a:rPr lang="en-US"/>
              <a:t>MÔI TRƯỜNG</a:t>
            </a:r>
          </a:p>
        </p:txBody>
      </p:sp>
    </p:spTree>
    <p:extLst>
      <p:ext uri="{BB962C8B-B14F-4D97-AF65-F5344CB8AC3E}">
        <p14:creationId xmlns:p14="http://schemas.microsoft.com/office/powerpoint/2010/main" val="31449805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0A7742-4B05-86D3-9943-39FF6AFA6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0" y="1806875"/>
            <a:ext cx="7146106" cy="2698500"/>
          </a:xfrm>
        </p:spPr>
        <p:txBody>
          <a:bodyPr/>
          <a:lstStyle/>
          <a:p>
            <a:pPr marL="146050" indent="0">
              <a:buNone/>
            </a:pP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mối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liên quan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Gia đinh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thân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vi-VN" sz="18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liên quan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hiếm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thâm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lan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tỏa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polyp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</a:t>
            </a:r>
            <a:r>
              <a:rPr lang="en-US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gia đ</a:t>
            </a:r>
            <a:r>
              <a:rPr lang="en-US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ình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(FAP),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 –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Fraumeni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Lynch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ung thư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vú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buồng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trứng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vi-VN" sz="18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vi-VN" sz="18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(HBOC)…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BFD77-C78B-9D3A-30B5-841ECF51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Di </a:t>
            </a:r>
            <a:r>
              <a:rPr lang="vi-VN" err="1"/>
              <a:t>truyền</a:t>
            </a: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35759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6AE143C-D3E7-B5F4-3B0A-42DD163C1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549" y="1700288"/>
            <a:ext cx="4038005" cy="2698500"/>
          </a:xfrm>
        </p:spPr>
        <p:txBody>
          <a:bodyPr/>
          <a:lstStyle/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H. </a:t>
            </a:r>
            <a:r>
              <a:rPr lang="vi-VN" sz="160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pylori</a:t>
            </a:r>
            <a:r>
              <a:rPr lang="vi-VN" sz="1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Viêm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viêm teo niêm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ruột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►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146050" indent="0">
              <a:buNone/>
            </a:pP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 1994, WHO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công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H.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pylori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nhân quan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H.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pylori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tăng nguy cơ ung thư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3.6 – 17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mang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vi-VN" sz="1600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solidFill>
                  <a:schemeClr val="accent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cagA</a:t>
            </a: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6050" indent="0">
              <a:buNone/>
            </a:pPr>
            <a:endParaRPr lang="en-US" sz="1600">
              <a:solidFill>
                <a:schemeClr val="accent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DD6A7-B992-C6AC-A7B1-2B6CE9A3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50" y="894945"/>
            <a:ext cx="4699120" cy="468000"/>
          </a:xfrm>
        </p:spPr>
        <p:txBody>
          <a:bodyPr/>
          <a:lstStyle/>
          <a:p>
            <a:r>
              <a:rPr lang="vi-VN" err="1"/>
              <a:t>Tiền</a:t>
            </a:r>
            <a:r>
              <a:rPr lang="vi-VN"/>
              <a:t> căn </a:t>
            </a:r>
            <a:br>
              <a:rPr lang="vi-VN"/>
            </a:br>
            <a:endParaRPr lang="en-US"/>
          </a:p>
        </p:txBody>
      </p:sp>
      <p:grpSp>
        <p:nvGrpSpPr>
          <p:cNvPr id="863" name="Google Shape;86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64" name="Google Shape;86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FFF707C-ABC2-CE9A-DE18-73611058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65" y="1524426"/>
            <a:ext cx="3737586" cy="29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191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04FC381F48924490E9025A640D784C" ma:contentTypeVersion="14" ma:contentTypeDescription="Create a new document." ma:contentTypeScope="" ma:versionID="1bb95f4d567b44916f8870f24befac90">
  <xsd:schema xmlns:xsd="http://www.w3.org/2001/XMLSchema" xmlns:xs="http://www.w3.org/2001/XMLSchema" xmlns:p="http://schemas.microsoft.com/office/2006/metadata/properties" xmlns:ns3="60d075af-e68b-443e-be1d-8223572950ed" xmlns:ns4="bf470e6a-db1e-4e87-9ea6-c6a404506e31" targetNamespace="http://schemas.microsoft.com/office/2006/metadata/properties" ma:root="true" ma:fieldsID="372c9d301e4ed73c5b739fcd79d1d842" ns3:_="" ns4:_="">
    <xsd:import namespace="60d075af-e68b-443e-be1d-8223572950ed"/>
    <xsd:import namespace="bf470e6a-db1e-4e87-9ea6-c6a404506e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d075af-e68b-443e-be1d-8223572950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70e6a-db1e-4e87-9ea6-c6a404506e3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48C31E-C01A-4AD3-870F-00AF364BF4D7}">
  <ds:schemaRefs>
    <ds:schemaRef ds:uri="60d075af-e68b-443e-be1d-8223572950ed"/>
    <ds:schemaRef ds:uri="bf470e6a-db1e-4e87-9ea6-c6a404506e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EB7562-309F-4B5A-9601-5573715FD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611FBE-E064-4219-A7CE-D67EA518A009}">
  <ds:schemaRefs>
    <ds:schemaRef ds:uri="60d075af-e68b-443e-be1d-8223572950ed"/>
    <ds:schemaRef ds:uri="http://www.w3.org/XML/1998/namespace"/>
    <ds:schemaRef ds:uri="bf470e6a-db1e-4e87-9ea6-c6a404506e3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4029</Words>
  <Application>Microsoft Office PowerPoint</Application>
  <PresentationFormat>On-screen Show (16:9)</PresentationFormat>
  <Paragraphs>430</Paragraphs>
  <Slides>52</Slides>
  <Notes>52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Healthcare Center Website by Slidesgo</vt:lpstr>
      <vt:lpstr>CHUYÊN ĐỀ:  TIẾP CẬN CHẨN ĐOÁN VÀ ĐIỀU TRỊ UNG THƯ DẠ DÀY</vt:lpstr>
      <vt:lpstr>NỘI DUNG</vt:lpstr>
      <vt:lpstr>DỊCH TỄ </vt:lpstr>
      <vt:lpstr>TỔNG QUAN </vt:lpstr>
      <vt:lpstr>PowerPoint Presentation</vt:lpstr>
      <vt:lpstr>Môi trường, dinh dưỡng, thói quen sinh hoạt </vt:lpstr>
      <vt:lpstr>MÔI TRƯỜNG</vt:lpstr>
      <vt:lpstr>Di truyền</vt:lpstr>
      <vt:lpstr>Tiền căn  </vt:lpstr>
      <vt:lpstr>Các yếu tố nguy cơ khác </vt:lpstr>
      <vt:lpstr>SƠ LƯỢC VỀ GIẢI PHẪU</vt:lpstr>
      <vt:lpstr>Hình thể ngoài của dạ dày</vt:lpstr>
      <vt:lpstr>Cấu tạo dạ dày</vt:lpstr>
      <vt:lpstr>Mạch máu dạ dày</vt:lpstr>
      <vt:lpstr>Hạch bạch huyết</vt:lpstr>
      <vt:lpstr>GIẢI PHẪU BỆNH </vt:lpstr>
      <vt:lpstr>PowerPoint Presentation</vt:lpstr>
      <vt:lpstr>Vi thể</vt:lpstr>
      <vt:lpstr>CHẨN ĐOÁN</vt:lpstr>
      <vt:lpstr>Triệu chứng lâm sàng </vt:lpstr>
      <vt:lpstr>PowerPoint Presentation</vt:lpstr>
      <vt:lpstr>Chẩn đoán biến chứng ung thư dạ dày</vt:lpstr>
      <vt:lpstr>Cận lâm sàng</vt:lpstr>
      <vt:lpstr>Nội soi dạ dày tá tràng + sinh thiết, GPB</vt:lpstr>
      <vt:lpstr>PowerPoint Presentation</vt:lpstr>
      <vt:lpstr>Siêu âm nội soi (Endoscopic ultrasonography)</vt:lpstr>
      <vt:lpstr>CT Scan bụng chậu có cản quang</vt:lpstr>
      <vt:lpstr>Chụp hình cắt lớp phát xạ Positron/chụp cắt lớp vi tính (PET/CT)</vt:lpstr>
      <vt:lpstr>Marker ung thư</vt:lpstr>
      <vt:lpstr>Định nghĩa TNM của ung thư dạ dày theo AJCC 8 </vt:lpstr>
      <vt:lpstr>PHÂN GIAI ĐOẠN UNG THƯ DẠ DÀY THEO AJCC 8</vt:lpstr>
      <vt:lpstr>ĐIỀU TRỊ</vt:lpstr>
      <vt:lpstr>Phác đồ điều trị</vt:lpstr>
      <vt:lpstr>Nguyên tắc điều trị</vt:lpstr>
      <vt:lpstr>Phẫu thuật</vt:lpstr>
      <vt:lpstr>Nguyên tắc phẫu thuật </vt:lpstr>
      <vt:lpstr>Phẫu tích cắt dưới niêm mạc qua nội soi ( ESD) </vt:lpstr>
      <vt:lpstr>EMR vs ESD</vt:lpstr>
      <vt:lpstr>2. Phẫu thuật cắt dạ dày</vt:lpstr>
      <vt:lpstr>Cắt bán phần dưới dạ dày</vt:lpstr>
      <vt:lpstr>PowerPoint Presentation</vt:lpstr>
      <vt:lpstr>Ưu điểm của Billroth I so với Billroth II</vt:lpstr>
      <vt:lpstr>Cắt toàn bộ dạ dày</vt:lpstr>
      <vt:lpstr>Cắt toàn bộ dạ dày  PP Roux-en-Y                                      PP Omega</vt:lpstr>
      <vt:lpstr>Cắt bán phần trên dạ dày</vt:lpstr>
      <vt:lpstr>Mức độ nạo hạch trong điều trị ung thư dạ dày</vt:lpstr>
      <vt:lpstr>Biến chứng cắt dạ dày</vt:lpstr>
      <vt:lpstr>PowerPoint Presentation</vt:lpstr>
      <vt:lpstr>PowerPoint Presentation</vt:lpstr>
      <vt:lpstr>Tiên lượng </vt:lpstr>
      <vt:lpstr>Tài liệu tham khảo </vt:lpstr>
      <vt:lpstr>CẢM ƠN THẦY VÀ CÁC BẠN ĐÃ CHÚ Ý LẮNG NGHE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CHUYÊN ĐỀ: UNG THƯ DẠ DÀY</dc:title>
  <dc:creator>LENOVO</dc:creator>
  <cp:lastModifiedBy>Viet Cu - Y17</cp:lastModifiedBy>
  <cp:revision>2</cp:revision>
  <dcterms:modified xsi:type="dcterms:W3CDTF">2022-10-23T13:43:15Z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0x0101009E04FC381F48924490E9025A640D784C</vt:lpwstr>
  </property>
</Properties>
</file>